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vsd" ContentType="application/vnd.visio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handoutMasterIdLst>
    <p:handoutMasterId r:id="rId31"/>
  </p:handoutMasterIdLst>
  <p:sldIdLst>
    <p:sldId id="257" r:id="rId2"/>
    <p:sldId id="369" r:id="rId3"/>
    <p:sldId id="370" r:id="rId4"/>
    <p:sldId id="371" r:id="rId5"/>
    <p:sldId id="378" r:id="rId6"/>
    <p:sldId id="377" r:id="rId7"/>
    <p:sldId id="379" r:id="rId8"/>
    <p:sldId id="372" r:id="rId9"/>
    <p:sldId id="373" r:id="rId10"/>
    <p:sldId id="376" r:id="rId11"/>
    <p:sldId id="397" r:id="rId12"/>
    <p:sldId id="402" r:id="rId13"/>
    <p:sldId id="408" r:id="rId14"/>
    <p:sldId id="398" r:id="rId15"/>
    <p:sldId id="380" r:id="rId16"/>
    <p:sldId id="401" r:id="rId17"/>
    <p:sldId id="400" r:id="rId18"/>
    <p:sldId id="403" r:id="rId19"/>
    <p:sldId id="406" r:id="rId20"/>
    <p:sldId id="418" r:id="rId21"/>
    <p:sldId id="419" r:id="rId22"/>
    <p:sldId id="420" r:id="rId23"/>
    <p:sldId id="383" r:id="rId24"/>
    <p:sldId id="404" r:id="rId25"/>
    <p:sldId id="405" r:id="rId26"/>
    <p:sldId id="394" r:id="rId27"/>
    <p:sldId id="395" r:id="rId28"/>
    <p:sldId id="317" r:id="rId29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2992629-38D6-4B95-B11A-D4803B82BEC1}">
          <p14:sldIdLst>
            <p14:sldId id="257"/>
            <p14:sldId id="369"/>
            <p14:sldId id="370"/>
            <p14:sldId id="371"/>
            <p14:sldId id="378"/>
            <p14:sldId id="377"/>
            <p14:sldId id="379"/>
            <p14:sldId id="372"/>
            <p14:sldId id="373"/>
            <p14:sldId id="376"/>
            <p14:sldId id="397"/>
            <p14:sldId id="402"/>
            <p14:sldId id="408"/>
            <p14:sldId id="398"/>
            <p14:sldId id="380"/>
            <p14:sldId id="401"/>
            <p14:sldId id="400"/>
            <p14:sldId id="403"/>
            <p14:sldId id="406"/>
            <p14:sldId id="418"/>
            <p14:sldId id="419"/>
            <p14:sldId id="420"/>
            <p14:sldId id="383"/>
            <p14:sldId id="404"/>
            <p14:sldId id="405"/>
            <p14:sldId id="394"/>
            <p14:sldId id="395"/>
            <p14:sldId id="3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7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47D84-64CE-42F7-ADEB-D6459A8A51F7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0F2E7-B652-4DA8-84DF-96EE3ABD5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41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568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670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661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284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99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92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046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567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117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55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1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9276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.emf"/><Relationship Id="rId4" Type="http://schemas.openxmlformats.org/officeDocument/2006/relationships/package" Target="../embeddings/____________Microsoft_PowerPoint9.pptx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_________Microsoft_Visio_2003_20101.vsd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5.emf"/><Relationship Id="rId4" Type="http://schemas.openxmlformats.org/officeDocument/2006/relationships/package" Target="../embeddings/____________Microsoft_PowerPoint10.pptx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_________Microsoft_Visio_2003_20102.vsd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5.emf"/><Relationship Id="rId4" Type="http://schemas.openxmlformats.org/officeDocument/2006/relationships/package" Target="../embeddings/____________Microsoft_PowerPoint11.ppt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.emf"/><Relationship Id="rId4" Type="http://schemas.openxmlformats.org/officeDocument/2006/relationships/package" Target="../embeddings/____________Microsoft_PowerPoint12.pptx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7.bin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5.emf"/><Relationship Id="rId4" Type="http://schemas.openxmlformats.org/officeDocument/2006/relationships/package" Target="../embeddings/____________Microsoft_PowerPoint13.pptx"/><Relationship Id="rId9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.emf"/><Relationship Id="rId4" Type="http://schemas.openxmlformats.org/officeDocument/2006/relationships/package" Target="../embeddings/____________Microsoft_PowerPoint14.ppt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.emf"/><Relationship Id="rId4" Type="http://schemas.openxmlformats.org/officeDocument/2006/relationships/package" Target="../embeddings/____________Microsoft_PowerPoint15.ppt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5.emf"/><Relationship Id="rId4" Type="http://schemas.openxmlformats.org/officeDocument/2006/relationships/package" Target="../embeddings/____________Microsoft_PowerPoint16.ppt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4.png"/><Relationship Id="rId5" Type="http://schemas.openxmlformats.org/officeDocument/2006/relationships/image" Target="../media/image5.emf"/><Relationship Id="rId4" Type="http://schemas.openxmlformats.org/officeDocument/2006/relationships/package" Target="../embeddings/____________Microsoft_PowerPoint17.ppt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5.emf"/><Relationship Id="rId4" Type="http://schemas.openxmlformats.org/officeDocument/2006/relationships/package" Target="../embeddings/____________Microsoft_PowerPoint18.ppt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____________Microsoft_PowerPoint1.ppt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5.emf"/><Relationship Id="rId4" Type="http://schemas.openxmlformats.org/officeDocument/2006/relationships/package" Target="../embeddings/____________Microsoft_PowerPoint19.ppt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6.png"/><Relationship Id="rId5" Type="http://schemas.openxmlformats.org/officeDocument/2006/relationships/image" Target="../media/image5.emf"/><Relationship Id="rId4" Type="http://schemas.openxmlformats.org/officeDocument/2006/relationships/package" Target="../embeddings/____________Microsoft_PowerPoint20.ppt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8.png"/><Relationship Id="rId5" Type="http://schemas.openxmlformats.org/officeDocument/2006/relationships/image" Target="../media/image5.emf"/><Relationship Id="rId4" Type="http://schemas.openxmlformats.org/officeDocument/2006/relationships/package" Target="../embeddings/____________Microsoft_PowerPoint21.pptx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29.bin"/><Relationship Id="rId7" Type="http://schemas.openxmlformats.org/officeDocument/2006/relationships/package" Target="../embeddings/_________Microsoft_Visio23.vs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5.emf"/><Relationship Id="rId4" Type="http://schemas.openxmlformats.org/officeDocument/2006/relationships/package" Target="../embeddings/____________Microsoft_PowerPoint22.ppt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5.emf"/><Relationship Id="rId4" Type="http://schemas.openxmlformats.org/officeDocument/2006/relationships/package" Target="../embeddings/____________Microsoft_PowerPoint24.ppt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1.jpeg"/><Relationship Id="rId5" Type="http://schemas.openxmlformats.org/officeDocument/2006/relationships/image" Target="../media/image5.emf"/><Relationship Id="rId4" Type="http://schemas.openxmlformats.org/officeDocument/2006/relationships/package" Target="../embeddings/____________Microsoft_PowerPoint25.ppt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5.emf"/><Relationship Id="rId4" Type="http://schemas.openxmlformats.org/officeDocument/2006/relationships/package" Target="../embeddings/____________Microsoft_PowerPoint26.ppt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5.emf"/><Relationship Id="rId4" Type="http://schemas.openxmlformats.org/officeDocument/2006/relationships/package" Target="../embeddings/____________Microsoft_PowerPoint27.ppt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23.emf"/><Relationship Id="rId4" Type="http://schemas.openxmlformats.org/officeDocument/2006/relationships/package" Target="../embeddings/____________Microsoft_PowerPoint28.ppt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package" Target="../embeddings/____________Microsoft_PowerPoint2.ppt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emf"/><Relationship Id="rId4" Type="http://schemas.openxmlformats.org/officeDocument/2006/relationships/package" Target="../embeddings/____________Microsoft_PowerPoint3.ppt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package" Target="../embeddings/____________Microsoft_PowerPoint4.ppt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package" Target="../embeddings/____________Microsoft_PowerPoint5.ppt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5.emf"/><Relationship Id="rId4" Type="http://schemas.openxmlformats.org/officeDocument/2006/relationships/package" Target="../embeddings/____________Microsoft_PowerPoint6.ppt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.emf"/><Relationship Id="rId4" Type="http://schemas.openxmlformats.org/officeDocument/2006/relationships/package" Target="../embeddings/____________Microsoft_PowerPoint7.ppt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.emf"/><Relationship Id="rId4" Type="http://schemas.openxmlformats.org/officeDocument/2006/relationships/package" Target="../embeddings/____________Microsoft_PowerPoint8.ppt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370" y="140523"/>
            <a:ext cx="1749698" cy="54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1600" y="2493551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Акционерное общество </a:t>
            </a:r>
            <a:b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«Научно-технический центр «ДИАПРОМ»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4543425"/>
            <a:ext cx="65436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175" y="240210"/>
            <a:ext cx="1749698" cy="540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05070" y="2645951"/>
            <a:ext cx="7655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комплексного диагностирования. </a:t>
            </a:r>
            <a:endParaRPr lang="en-US" sz="16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создания, внедрения, современное состояние,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</a:t>
            </a:r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324" y="5083593"/>
            <a:ext cx="53311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Грикуров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А.В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., Павелко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В.И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.,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Кудряев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А.А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., Жидков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С.В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АО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«НТЦД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068403"/>
              </p:ext>
            </p:extLst>
          </p:nvPr>
        </p:nvGraphicFramePr>
        <p:xfrm>
          <a:off x="-5015" y="0"/>
          <a:ext cx="914505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3" name="Презентация" r:id="rId4" imgW="4174061" imgH="3128877" progId="PowerPoint.Show.12">
                  <p:embed/>
                </p:oleObj>
              </mc:Choice>
              <mc:Fallback>
                <p:oleObj name="Презентация" r:id="rId4" imgW="4174061" imgH="312887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5015" y="0"/>
                        <a:ext cx="914505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43383" y="1033670"/>
            <a:ext cx="8448261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СКТ контура теплоносителя реактора должна строиться как интегральная система и состоять не </a:t>
            </a:r>
            <a:r>
              <a:rPr lang="ru-RU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менее чем </a:t>
            </a:r>
            <a:r>
              <a:rPr lang="ru-RU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из двух отдельных, независимых, дополняющих друг друга систем, основанных на мониторинге и </a:t>
            </a:r>
            <a:r>
              <a:rPr lang="ru-RU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измерении различных </a:t>
            </a:r>
            <a:r>
              <a:rPr lang="ru-RU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физических </a:t>
            </a:r>
            <a:r>
              <a:rPr lang="ru-RU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 параметров </a:t>
            </a:r>
            <a:r>
              <a:rPr lang="ru-RU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(влажность, температура, акустическое давление), а также СКТ </a:t>
            </a:r>
            <a:r>
              <a:rPr lang="ru-RU" dirty="0" err="1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ВУ</a:t>
            </a:r>
            <a:r>
              <a:rPr lang="ru-RU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, объединяющего </a:t>
            </a:r>
            <a:r>
              <a:rPr lang="ru-RU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отдельные системы в единую интегральную СКТ</a:t>
            </a:r>
            <a:r>
              <a:rPr lang="ru-RU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.</a:t>
            </a:r>
          </a:p>
          <a:p>
            <a:endParaRPr lang="ru-RU" sz="2000" dirty="0">
              <a:solidFill>
                <a:srgbClr val="003070"/>
              </a:solidFill>
              <a:ea typeface="Verdana" pitchFamily="34" charset="0"/>
              <a:cs typeface="Arial" pitchFamily="34" charset="0"/>
            </a:endParaRPr>
          </a:p>
          <a:p>
            <a:r>
              <a:rPr lang="ru-RU" sz="1600" dirty="0">
                <a:solidFill>
                  <a:srgbClr val="686868"/>
                </a:solidFill>
              </a:rPr>
              <a:t>[Источник</a:t>
            </a:r>
            <a:r>
              <a:rPr lang="en-US" sz="1600" dirty="0">
                <a:solidFill>
                  <a:srgbClr val="686868"/>
                </a:solidFill>
              </a:rPr>
              <a:t>: </a:t>
            </a:r>
            <a:r>
              <a:rPr lang="ru-RU" sz="1600" dirty="0">
                <a:solidFill>
                  <a:srgbClr val="686868"/>
                </a:solidFill>
              </a:rPr>
              <a:t>ГОСТ Р </a:t>
            </a:r>
            <a:r>
              <a:rPr lang="ru-RU" sz="1600" dirty="0" smtClean="0">
                <a:solidFill>
                  <a:srgbClr val="686868"/>
                </a:solidFill>
              </a:rPr>
              <a:t>58328-2018</a:t>
            </a:r>
            <a:r>
              <a:rPr lang="ru-RU" sz="1600" dirty="0">
                <a:solidFill>
                  <a:srgbClr val="686868"/>
                </a:solidFill>
              </a:rPr>
              <a:t>, п. </a:t>
            </a:r>
            <a:r>
              <a:rPr lang="ru-RU" sz="1600" dirty="0" err="1" smtClean="0">
                <a:solidFill>
                  <a:srgbClr val="686868"/>
                </a:solidFill>
              </a:rPr>
              <a:t>Б.1.2</a:t>
            </a:r>
            <a:r>
              <a:rPr lang="en-US" sz="1600" dirty="0" smtClean="0">
                <a:solidFill>
                  <a:srgbClr val="686868"/>
                </a:solidFill>
              </a:rPr>
              <a:t>]</a:t>
            </a:r>
            <a:endParaRPr lang="ru-RU" sz="1600" dirty="0" smtClean="0">
              <a:solidFill>
                <a:srgbClr val="686868"/>
              </a:solidFill>
            </a:endParaRPr>
          </a:p>
          <a:p>
            <a:endParaRPr lang="ru-RU" sz="1600" dirty="0">
              <a:solidFill>
                <a:srgbClr val="686868"/>
              </a:solidFill>
            </a:endParaRPr>
          </a:p>
          <a:p>
            <a:r>
              <a:rPr lang="ru-RU" sz="1600" b="1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ВВЭР-1000 - РМ СОД</a:t>
            </a:r>
          </a:p>
          <a:p>
            <a:pPr marL="342900" indent="-342900">
              <a:buFontTx/>
              <a:buChar char="-"/>
            </a:pPr>
            <a:r>
              <a:rPr lang="ru-RU" sz="1600" dirty="0" err="1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КЛНАЭС</a:t>
            </a:r>
            <a:r>
              <a:rPr lang="ru-RU" sz="1600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(энергоблоки 3, 4</a:t>
            </a:r>
            <a:r>
              <a:rPr lang="ru-RU" sz="1600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ru-RU" sz="1600" dirty="0" err="1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РСТАЭС</a:t>
            </a:r>
            <a:r>
              <a:rPr lang="ru-RU" sz="1600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(энергоблоки 2, 3, 4)</a:t>
            </a:r>
          </a:p>
          <a:p>
            <a:endParaRPr lang="ru-RU" sz="1600" b="1" dirty="0">
              <a:solidFill>
                <a:srgbClr val="003070"/>
              </a:solidFill>
              <a:ea typeface="Verdana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ВВЭР-1200 - СКД </a:t>
            </a:r>
          </a:p>
          <a:p>
            <a:pPr marL="342900" indent="-342900">
              <a:buFontTx/>
              <a:buChar char="-"/>
            </a:pPr>
            <a:r>
              <a:rPr lang="ru-RU" sz="1600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НВОАЭС-2 (энергоблоки 1, 2)</a:t>
            </a:r>
            <a:endParaRPr lang="ru-RU" sz="1600" dirty="0">
              <a:solidFill>
                <a:srgbClr val="003070"/>
              </a:solidFill>
              <a:ea typeface="Verdana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1600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ЛЕНАЭС-2 (энергоблоки 1, 2)</a:t>
            </a:r>
          </a:p>
          <a:p>
            <a:pPr marL="342900" indent="-342900">
              <a:buFontTx/>
              <a:buChar char="-"/>
            </a:pPr>
            <a:r>
              <a:rPr lang="ru-RU" sz="1600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Белорусская АЭС (</a:t>
            </a:r>
            <a:r>
              <a:rPr lang="ru-RU" sz="1600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энергоблоки 1, 2</a:t>
            </a:r>
            <a:r>
              <a:rPr lang="ru-RU" sz="1600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)</a:t>
            </a:r>
          </a:p>
          <a:p>
            <a:endParaRPr lang="ru-RU" sz="1600" dirty="0">
              <a:solidFill>
                <a:srgbClr val="003070"/>
              </a:solidFill>
              <a:ea typeface="Verdana" pitchFamily="34" charset="0"/>
              <a:cs typeface="Arial" pitchFamily="34" charset="0"/>
            </a:endParaRPr>
          </a:p>
          <a:p>
            <a:r>
              <a:rPr lang="ru-RU" sz="1600" b="1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ВВЭР-1000 - </a:t>
            </a:r>
            <a:r>
              <a:rPr lang="ru-RU" sz="1600" b="1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СКД</a:t>
            </a:r>
            <a:endParaRPr lang="ru-RU" sz="1600" b="1" dirty="0">
              <a:solidFill>
                <a:srgbClr val="003070"/>
              </a:solidFill>
              <a:ea typeface="Verdana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1600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АЭС «Тяньвань» </a:t>
            </a:r>
            <a:r>
              <a:rPr lang="ru-RU" sz="1600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(энергоблоки 3, 4</a:t>
            </a:r>
            <a:r>
              <a:rPr lang="ru-RU" sz="1600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)</a:t>
            </a:r>
            <a:endParaRPr lang="ru-RU" sz="1600" b="1" dirty="0">
              <a:solidFill>
                <a:srgbClr val="00307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9914" y="332169"/>
            <a:ext cx="5511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История создания СКД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2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264279"/>
              </p:ext>
            </p:extLst>
          </p:nvPr>
        </p:nvGraphicFramePr>
        <p:xfrm>
          <a:off x="0" y="0"/>
          <a:ext cx="914505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44" name="Презентация" r:id="rId4" imgW="4174061" imgH="3128877" progId="PowerPoint.Show.12">
                  <p:embed/>
                </p:oleObj>
              </mc:Choice>
              <mc:Fallback>
                <p:oleObj name="Презентация" r:id="rId4" imgW="4174061" imgH="312887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505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79914" y="332169"/>
            <a:ext cx="5511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Структура СКД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367637"/>
              </p:ext>
            </p:extLst>
          </p:nvPr>
        </p:nvGraphicFramePr>
        <p:xfrm>
          <a:off x="683568" y="1818844"/>
          <a:ext cx="4517817" cy="2484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45" name="Visio" r:id="rId7" imgW="6210287" imgH="3333660" progId="Visio.Drawing.11">
                  <p:embed/>
                </p:oleObj>
              </mc:Choice>
              <mc:Fallback>
                <p:oleObj name="Visio" r:id="rId7" imgW="6210287" imgH="33336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818844"/>
                        <a:ext cx="4517817" cy="24847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83568" y="5172258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itchFamily="34" charset="0"/>
                <a:cs typeface="Arial" pitchFamily="34" charset="0"/>
              </a:rPr>
              <a:t>Схема структурная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65904" y="1827019"/>
            <a:ext cx="29573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307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Основные структурные элементы </a:t>
            </a:r>
            <a:r>
              <a:rPr lang="ru-RU" sz="1600" dirty="0" smtClean="0">
                <a:solidFill>
                  <a:srgbClr val="00307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СКД:</a:t>
            </a:r>
            <a:endParaRPr lang="ru-RU" sz="1600" dirty="0">
              <a:solidFill>
                <a:srgbClr val="00307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1600" dirty="0" smtClean="0">
                <a:solidFill>
                  <a:srgbClr val="00307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устройство вычислительное</a:t>
            </a:r>
            <a:endParaRPr lang="ru-RU" sz="1600" dirty="0">
              <a:solidFill>
                <a:srgbClr val="00307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1600" dirty="0" smtClean="0">
                <a:solidFill>
                  <a:srgbClr val="00307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пульт</a:t>
            </a:r>
            <a:endParaRPr lang="ru-RU" sz="1600" dirty="0">
              <a:solidFill>
                <a:srgbClr val="00307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1600" dirty="0" smtClean="0">
                <a:solidFill>
                  <a:srgbClr val="00307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периферийные </a:t>
            </a:r>
            <a:r>
              <a:rPr lang="ru-RU" sz="1600" dirty="0">
                <a:solidFill>
                  <a:srgbClr val="00307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и обеспечивающие </a:t>
            </a:r>
            <a:r>
              <a:rPr lang="ru-RU" sz="1600" dirty="0" smtClean="0">
                <a:solidFill>
                  <a:srgbClr val="00307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устройства</a:t>
            </a:r>
          </a:p>
          <a:p>
            <a:pPr marL="342900" indent="-342900">
              <a:buFontTx/>
              <a:buChar char="-"/>
            </a:pPr>
            <a:r>
              <a:rPr lang="ru-RU" sz="1600" dirty="0" smtClean="0">
                <a:solidFill>
                  <a:srgbClr val="00307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линии связи</a:t>
            </a:r>
            <a:endParaRPr lang="ru-RU" sz="1600" dirty="0">
              <a:solidFill>
                <a:srgbClr val="00307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89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068403"/>
              </p:ext>
            </p:extLst>
          </p:nvPr>
        </p:nvGraphicFramePr>
        <p:xfrm>
          <a:off x="-5015" y="0"/>
          <a:ext cx="914505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34" name="Презентация" r:id="rId4" imgW="4174061" imgH="3128877" progId="PowerPoint.Show.12">
                  <p:embed/>
                </p:oleObj>
              </mc:Choice>
              <mc:Fallback>
                <p:oleObj name="Презентация" r:id="rId4" imgW="4174061" imgH="312887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5015" y="0"/>
                        <a:ext cx="914505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79914" y="332169"/>
            <a:ext cx="5511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Структура СКД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59" y="849004"/>
            <a:ext cx="167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Внешние связи</a:t>
            </a:r>
            <a:endParaRPr lang="ru-RU" dirty="0">
              <a:solidFill>
                <a:srgbClr val="003070"/>
              </a:solidFill>
              <a:ea typeface="Verdana" pitchFamily="34" charset="0"/>
              <a:cs typeface="Arial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69737"/>
              </p:ext>
            </p:extLst>
          </p:nvPr>
        </p:nvGraphicFramePr>
        <p:xfrm>
          <a:off x="1547664" y="1584625"/>
          <a:ext cx="60579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35" name="Visio" r:id="rId7" imgW="6057823" imgH="3047949" progId="Visio.Drawing.11">
                  <p:embed/>
                </p:oleObj>
              </mc:Choice>
              <mc:Fallback>
                <p:oleObj name="Visio" r:id="rId7" imgW="6057823" imgH="304794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47664" y="1584625"/>
                        <a:ext cx="6057900" cy="30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137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068403"/>
              </p:ext>
            </p:extLst>
          </p:nvPr>
        </p:nvGraphicFramePr>
        <p:xfrm>
          <a:off x="-5015" y="0"/>
          <a:ext cx="914505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6" name="Презентация" r:id="rId4" imgW="4174061" imgH="3128877" progId="PowerPoint.Show.12">
                  <p:embed/>
                </p:oleObj>
              </mc:Choice>
              <mc:Fallback>
                <p:oleObj name="Презентация" r:id="rId4" imgW="4174061" imgH="312887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5015" y="0"/>
                        <a:ext cx="914505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43383" y="1033670"/>
            <a:ext cx="844826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РМ СКТ </a:t>
            </a:r>
            <a:r>
              <a:rPr lang="ru-RU" sz="1600" b="1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– оборудование разработки АО «</a:t>
            </a:r>
            <a:r>
              <a:rPr lang="ru-RU" sz="1600" b="1" dirty="0" err="1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СНИИП</a:t>
            </a:r>
            <a:r>
              <a:rPr lang="ru-RU" sz="1600" b="1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»</a:t>
            </a:r>
          </a:p>
          <a:p>
            <a:pPr marL="342900" indent="-342900">
              <a:buFontTx/>
              <a:buChar char="-"/>
            </a:pPr>
            <a:r>
              <a:rPr lang="ru-RU" sz="1600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АЭС «Тяньвань» (энергоблоки 1, 2)</a:t>
            </a:r>
          </a:p>
          <a:p>
            <a:pPr marL="342900" indent="-342900">
              <a:buFontTx/>
              <a:buChar char="-"/>
            </a:pPr>
            <a:r>
              <a:rPr lang="ru-RU" sz="1600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АЭС «Куданкулам» (энергоблоки 1, 2)</a:t>
            </a:r>
          </a:p>
          <a:p>
            <a:endParaRPr lang="ru-RU" dirty="0">
              <a:solidFill>
                <a:srgbClr val="686868"/>
              </a:solidFill>
            </a:endParaRPr>
          </a:p>
          <a:p>
            <a:r>
              <a:rPr lang="ru-RU" sz="1600" b="1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ВВЭР-1000 - РМ </a:t>
            </a:r>
            <a:r>
              <a:rPr lang="ru-RU" sz="1600" b="1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СОД – оборудование разработки </a:t>
            </a:r>
            <a:r>
              <a:rPr lang="ru-RU" sz="1600" b="1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ООО </a:t>
            </a:r>
            <a:r>
              <a:rPr lang="ru-RU" sz="1600" b="1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«</a:t>
            </a:r>
            <a:r>
              <a:rPr lang="ru-RU" sz="1600" b="1" dirty="0" err="1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СНИИП-АСКУР</a:t>
            </a:r>
            <a:r>
              <a:rPr lang="ru-RU" sz="1600" b="1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»</a:t>
            </a:r>
            <a:endParaRPr lang="ru-RU" sz="1600" b="1" dirty="0">
              <a:solidFill>
                <a:srgbClr val="003070"/>
              </a:solidFill>
              <a:ea typeface="Verdana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1600" dirty="0" err="1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КЛНАЭС</a:t>
            </a:r>
            <a:r>
              <a:rPr lang="ru-RU" sz="1600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(энергоблоки 3, 4</a:t>
            </a:r>
            <a:r>
              <a:rPr lang="ru-RU" sz="1600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ru-RU" sz="1600" dirty="0" err="1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РСТАЭС</a:t>
            </a:r>
            <a:r>
              <a:rPr lang="ru-RU" sz="1600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(энергоблоки 2, 3, 4)</a:t>
            </a:r>
          </a:p>
          <a:p>
            <a:endParaRPr lang="ru-RU" sz="1600" b="1" dirty="0">
              <a:solidFill>
                <a:srgbClr val="003070"/>
              </a:solidFill>
              <a:ea typeface="Verdana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ВВЭР-1200 - СКД </a:t>
            </a:r>
            <a:r>
              <a:rPr lang="ru-RU" sz="1600" b="1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– оборудование разработки </a:t>
            </a:r>
            <a:r>
              <a:rPr lang="ru-RU" sz="1600" b="1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НИЦ «Курчатовский институт»</a:t>
            </a:r>
          </a:p>
          <a:p>
            <a:pPr marL="342900" indent="-342900">
              <a:buFontTx/>
              <a:buChar char="-"/>
            </a:pPr>
            <a:r>
              <a:rPr lang="ru-RU" sz="1600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НВОАЭС-2 (энергоблоки 1, 2)</a:t>
            </a:r>
            <a:endParaRPr lang="ru-RU" sz="1600" dirty="0">
              <a:solidFill>
                <a:srgbClr val="003070"/>
              </a:solidFill>
              <a:ea typeface="Verdana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1600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ЛЕНАЭС-2 (энергоблоки 1, 2)</a:t>
            </a:r>
          </a:p>
          <a:p>
            <a:pPr marL="342900" indent="-342900">
              <a:buFontTx/>
              <a:buChar char="-"/>
            </a:pPr>
            <a:r>
              <a:rPr lang="ru-RU" sz="1600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Белорусская АЭС (</a:t>
            </a:r>
            <a:r>
              <a:rPr lang="ru-RU" sz="1600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энергоблоки 1, 2</a:t>
            </a:r>
            <a:r>
              <a:rPr lang="ru-RU" sz="1600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)</a:t>
            </a:r>
          </a:p>
          <a:p>
            <a:pPr marL="342900" indent="-342900">
              <a:buFontTx/>
              <a:buChar char="-"/>
            </a:pPr>
            <a:endParaRPr lang="ru-RU" sz="1600" dirty="0">
              <a:solidFill>
                <a:srgbClr val="003070"/>
              </a:solidFill>
              <a:ea typeface="Verdana" pitchFamily="34" charset="0"/>
              <a:cs typeface="Arial" pitchFamily="34" charset="0"/>
            </a:endParaRPr>
          </a:p>
          <a:p>
            <a:r>
              <a:rPr lang="ru-RU" sz="1600" b="1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ВВЭР-1000 </a:t>
            </a:r>
            <a:r>
              <a:rPr lang="ru-RU" sz="1600" b="1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– СКД </a:t>
            </a:r>
            <a:r>
              <a:rPr lang="ru-RU" sz="1600" b="1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– оборудование разработки АО «</a:t>
            </a:r>
            <a:r>
              <a:rPr lang="ru-RU" sz="1600" b="1" dirty="0" err="1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СНИИП</a:t>
            </a:r>
            <a:r>
              <a:rPr lang="ru-RU" sz="1600" b="1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»</a:t>
            </a:r>
          </a:p>
          <a:p>
            <a:pPr marL="342900" indent="-342900">
              <a:buFontTx/>
              <a:buChar char="-"/>
            </a:pPr>
            <a:r>
              <a:rPr lang="ru-RU" sz="1600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АЭС </a:t>
            </a:r>
            <a:r>
              <a:rPr lang="ru-RU" sz="1600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«Тяньвань» (энергоблоки 3, 4</a:t>
            </a:r>
            <a:r>
              <a:rPr lang="ru-RU" sz="1600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)</a:t>
            </a:r>
            <a:endParaRPr lang="ru-RU" sz="1600" b="1" dirty="0">
              <a:solidFill>
                <a:srgbClr val="00307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9914" y="332169"/>
            <a:ext cx="5511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Технические средства СКД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46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068403"/>
              </p:ext>
            </p:extLst>
          </p:nvPr>
        </p:nvGraphicFramePr>
        <p:xfrm>
          <a:off x="-5015" y="0"/>
          <a:ext cx="914505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85" name="Презентация" r:id="rId4" imgW="4174061" imgH="3128877" progId="PowerPoint.Show.12">
                  <p:embed/>
                </p:oleObj>
              </mc:Choice>
              <mc:Fallback>
                <p:oleObj name="Презентация" r:id="rId4" imgW="4174061" imgH="312887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5015" y="0"/>
                        <a:ext cx="914505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79914" y="332169"/>
            <a:ext cx="5511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Технические средства СКД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34270" y="1033670"/>
            <a:ext cx="295737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307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Устройство вычислительное</a:t>
            </a:r>
          </a:p>
          <a:p>
            <a:endParaRPr lang="ru-RU" sz="1600" dirty="0" smtClean="0">
              <a:solidFill>
                <a:srgbClr val="00307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00307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Относится </a:t>
            </a:r>
            <a:r>
              <a:rPr lang="ru-RU" sz="1600" dirty="0">
                <a:solidFill>
                  <a:srgbClr val="00307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к элементам системы НЭ, важной для безопасности </a:t>
            </a:r>
            <a:endParaRPr lang="ru-RU" sz="1600" dirty="0" smtClean="0">
              <a:solidFill>
                <a:srgbClr val="00307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rgbClr val="00307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00307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Класс 3 (классификационное обозначение </a:t>
            </a:r>
            <a:r>
              <a:rPr lang="ru-RU" sz="1600" dirty="0" err="1">
                <a:solidFill>
                  <a:srgbClr val="00307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3Н</a:t>
            </a:r>
            <a:r>
              <a:rPr lang="ru-RU" sz="1600" dirty="0">
                <a:solidFill>
                  <a:srgbClr val="00307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) по </a:t>
            </a:r>
            <a:br>
              <a:rPr lang="ru-RU" sz="1600" dirty="0">
                <a:solidFill>
                  <a:srgbClr val="00307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307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НП 001-15</a:t>
            </a:r>
          </a:p>
          <a:p>
            <a:endParaRPr lang="ru-RU" sz="1600" dirty="0">
              <a:solidFill>
                <a:srgbClr val="00307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00307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Категория качества </a:t>
            </a:r>
            <a:r>
              <a:rPr lang="ru-RU" sz="1600" dirty="0" err="1">
                <a:solidFill>
                  <a:srgbClr val="00307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К3</a:t>
            </a:r>
            <a:r>
              <a:rPr lang="ru-RU" sz="1600" dirty="0">
                <a:solidFill>
                  <a:srgbClr val="00307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по НП-026-04</a:t>
            </a:r>
          </a:p>
          <a:p>
            <a:pPr marL="342900" indent="-342900">
              <a:buFontTx/>
              <a:buChar char="-"/>
            </a:pPr>
            <a:endParaRPr lang="ru-RU" sz="1600" b="1" dirty="0">
              <a:solidFill>
                <a:srgbClr val="00307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523822"/>
              </p:ext>
            </p:extLst>
          </p:nvPr>
        </p:nvGraphicFramePr>
        <p:xfrm>
          <a:off x="190305" y="812850"/>
          <a:ext cx="2798702" cy="5757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86" name="Visio" r:id="rId6" imgW="4810045" imgH="9896372" progId="Visio.Drawing.11">
                  <p:embed/>
                </p:oleObj>
              </mc:Choice>
              <mc:Fallback>
                <p:oleObj name="Visio" r:id="rId6" imgW="4810045" imgH="989637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305" y="812850"/>
                        <a:ext cx="2798702" cy="57575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199178"/>
              </p:ext>
            </p:extLst>
          </p:nvPr>
        </p:nvGraphicFramePr>
        <p:xfrm>
          <a:off x="2989007" y="812850"/>
          <a:ext cx="2818271" cy="5757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87" name="Visio" r:id="rId8" imgW="5162466" imgH="10553751" progId="Visio.Drawing.11">
                  <p:embed/>
                </p:oleObj>
              </mc:Choice>
              <mc:Fallback>
                <p:oleObj name="Visio" r:id="rId8" imgW="5162466" imgH="1055375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9007" y="812850"/>
                        <a:ext cx="2818271" cy="57575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557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068403"/>
              </p:ext>
            </p:extLst>
          </p:nvPr>
        </p:nvGraphicFramePr>
        <p:xfrm>
          <a:off x="-5015" y="0"/>
          <a:ext cx="914505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4" name="Презентация" r:id="rId4" imgW="4174061" imgH="3128877" progId="PowerPoint.Show.12">
                  <p:embed/>
                </p:oleObj>
              </mc:Choice>
              <mc:Fallback>
                <p:oleObj name="Презентация" r:id="rId4" imgW="4174061" imgH="312887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5015" y="0"/>
                        <a:ext cx="914505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79914" y="332169"/>
            <a:ext cx="5511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Устройство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СКД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285749"/>
              </p:ext>
            </p:extLst>
          </p:nvPr>
        </p:nvGraphicFramePr>
        <p:xfrm>
          <a:off x="611559" y="1345240"/>
          <a:ext cx="7965911" cy="4674211"/>
        </p:xfrm>
        <a:graphic>
          <a:graphicData uri="http://schemas.openxmlformats.org/drawingml/2006/table">
            <a:tbl>
              <a:tblPr/>
              <a:tblGrid>
                <a:gridCol w="5125890"/>
                <a:gridCol w="2840021"/>
              </a:tblGrid>
              <a:tr h="560131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Характеристика</a:t>
                      </a:r>
                      <a:endParaRPr lang="ru-RU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000" marR="54000" marT="54000" marB="54000" anchor="ctr" anchorCtr="1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Значение</a:t>
                      </a:r>
                      <a:endParaRPr lang="ru-RU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000" marR="54000" marT="54000" marB="5400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20688">
                <a:tc>
                  <a:txBody>
                    <a:bodyPr/>
                    <a:lstStyle/>
                    <a:p>
                      <a:pPr marL="0" marR="0" lvl="0" indent="431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Объем информации в базе данных,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ГБайт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, не менее</a:t>
                      </a:r>
                    </a:p>
                  </a:txBody>
                  <a:tcPr marL="72000" marR="54000" marT="54000" marB="5400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200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000" marR="54000" marT="54000" marB="54000" anchor="ctr" anchorCtr="1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4420">
                <a:tc>
                  <a:txBody>
                    <a:bodyPr/>
                    <a:lstStyle/>
                    <a:p>
                      <a:pPr marL="0" indent="431800" algn="l" defTabSz="914400" rtl="0" eaLnBrk="1" latinLnBrk="0" hangingPunct="1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Тактовая частота процессоров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СБ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, МГц, не менее</a:t>
                      </a:r>
                      <a:endParaRPr lang="ru-RU" sz="16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000" marR="54000" marT="54000" marB="5400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2000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000" marR="54000" marT="54000" marB="54000" anchor="ctr" anchorCtr="1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0688">
                <a:tc>
                  <a:txBody>
                    <a:bodyPr/>
                    <a:lstStyle/>
                    <a:p>
                      <a:pPr marL="0" indent="431800" algn="l" defTabSz="914400" rtl="0" eaLnBrk="1" latinLnBrk="0" hangingPunct="1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Объем оперативной памяти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СБ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МБайт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, не менее</a:t>
                      </a:r>
                      <a:endParaRPr lang="ru-RU" sz="16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000" marR="54000" marT="54000" marB="5400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8192</a:t>
                      </a:r>
                      <a:endParaRPr lang="ru-RU" sz="16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000" marR="54000" marT="54000" marB="54000" anchor="ctr" anchorCtr="1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0688">
                <a:tc>
                  <a:txBody>
                    <a:bodyPr/>
                    <a:lstStyle/>
                    <a:p>
                      <a:pPr marL="0" indent="431800" algn="l" defTabSz="914400" rtl="0" eaLnBrk="1" latinLnBrk="0" hangingPunct="1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Емкость дисковых накопителей,</a:t>
                      </a:r>
                      <a:r>
                        <a:rPr lang="ru-RU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ГБайт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, не менее</a:t>
                      </a:r>
                      <a:endParaRPr lang="ru-RU" sz="16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000" marR="54000" marT="54000" marB="5400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320</a:t>
                      </a:r>
                      <a:endParaRPr lang="ru-RU" sz="16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000" marR="54000" marT="54000" marB="54000" anchor="ctr" anchorCtr="1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9131">
                <a:tc>
                  <a:txBody>
                    <a:bodyPr/>
                    <a:lstStyle/>
                    <a:p>
                      <a:pPr marL="0" marR="0" lvl="0" indent="431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Время работы от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ИБП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, мин, не менее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54000" marR="54000" marT="54000" marB="54000" anchor="ctr" anchorCtr="1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9131">
                <a:tc>
                  <a:txBody>
                    <a:bodyPr/>
                    <a:lstStyle/>
                    <a:p>
                      <a:pPr marL="0" indent="431800" algn="l" defTabSz="914400" rtl="0" eaLnBrk="1" latinLnBrk="0" hangingPunct="1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Время восстановления, мин, не более</a:t>
                      </a:r>
                      <a:endParaRPr lang="ru-RU" sz="16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000" marR="54000" marT="54000" marB="5400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120</a:t>
                      </a:r>
                      <a:endParaRPr lang="ru-RU" sz="16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000" marR="54000" marT="54000" marB="54000" anchor="ctr" anchorCtr="1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0688">
                <a:tc>
                  <a:txBody>
                    <a:bodyPr/>
                    <a:lstStyle/>
                    <a:p>
                      <a:pPr marL="0" indent="431800" algn="l" defTabSz="914400" rtl="0" eaLnBrk="1" latinLnBrk="0" hangingPunct="1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Время установления рабочего режима, мин, не более</a:t>
                      </a:r>
                      <a:endParaRPr lang="ru-RU" sz="16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000" marR="54000" marT="54000" marB="5400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000" marR="54000" marT="54000" marB="54000" anchor="ctr" anchorCtr="1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0688">
                <a:tc>
                  <a:txBody>
                    <a:bodyPr/>
                    <a:lstStyle/>
                    <a:p>
                      <a:pPr marL="0" indent="431800" algn="l" defTabSz="914400" rtl="0" eaLnBrk="1" latinLnBrk="0" hangingPunct="1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Регистрация принимаемой информации</a:t>
                      </a:r>
                      <a:endParaRPr lang="ru-RU" sz="16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000" marR="54000" marT="54000" marB="5400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асинхронная</a:t>
                      </a:r>
                      <a:endParaRPr lang="ru-RU" sz="16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000" marR="54000" marT="54000" marB="54000" anchor="ctr" anchorCtr="1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0688">
                <a:tc>
                  <a:txBody>
                    <a:bodyPr/>
                    <a:lstStyle/>
                    <a:p>
                      <a:pPr marL="0" indent="431800" algn="l" defTabSz="914400" rtl="0" eaLnBrk="1" latinLnBrk="0" hangingPunct="1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Каналы приема информации, не менее</a:t>
                      </a:r>
                      <a:endParaRPr lang="ru-RU" sz="16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000" marR="54000" marT="54000" marB="5400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000" marR="54000" marT="54000" marB="54000" anchor="ctr" anchorCtr="1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3534">
                <a:tc>
                  <a:txBody>
                    <a:bodyPr/>
                    <a:lstStyle/>
                    <a:p>
                      <a:pPr marL="0" marR="0" lvl="0" indent="431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Габаритные размеры (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ШхГхВ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), мм</a:t>
                      </a:r>
                    </a:p>
                  </a:txBody>
                  <a:tcPr marL="54000" marR="54000" marT="54000" marB="5400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16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600х1000х2000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000" marR="54000" marT="54000" marB="54000" anchor="ctr" anchorCtr="1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0688">
                <a:tc>
                  <a:txBody>
                    <a:bodyPr/>
                    <a:lstStyle/>
                    <a:p>
                      <a:pPr marL="0" indent="431800" algn="l" defTabSz="914400" rtl="0" eaLnBrk="1" latinLnBrk="0" hangingPunct="1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Доступ внутрь</a:t>
                      </a:r>
                      <a:r>
                        <a:rPr lang="ru-RU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 шкафа</a:t>
                      </a:r>
                      <a:endParaRPr lang="ru-RU" sz="16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000" marR="54000" marT="54000" marB="5400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двусторонний, запираемый</a:t>
                      </a:r>
                      <a:endParaRPr lang="ru-RU" sz="16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54000" marR="54000" marT="54000" marB="54000" anchor="ctr" anchorCtr="1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11559" y="849004"/>
            <a:ext cx="2781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Основные характеристики</a:t>
            </a:r>
          </a:p>
        </p:txBody>
      </p:sp>
    </p:spTree>
    <p:extLst>
      <p:ext uri="{BB962C8B-B14F-4D97-AF65-F5344CB8AC3E}">
        <p14:creationId xmlns:p14="http://schemas.microsoft.com/office/powerpoint/2010/main" val="316576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068403"/>
              </p:ext>
            </p:extLst>
          </p:nvPr>
        </p:nvGraphicFramePr>
        <p:xfrm>
          <a:off x="-5015" y="0"/>
          <a:ext cx="914505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8" name="Презентация" r:id="rId4" imgW="4174061" imgH="3128877" progId="PowerPoint.Show.12">
                  <p:embed/>
                </p:oleObj>
              </mc:Choice>
              <mc:Fallback>
                <p:oleObj name="Презентация" r:id="rId4" imgW="4174061" imgH="312887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5015" y="0"/>
                        <a:ext cx="914505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79914" y="332169"/>
            <a:ext cx="5511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Математическое обеспечение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5171" y="1033670"/>
            <a:ext cx="84249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Назначение - выявление </a:t>
            </a:r>
            <a:r>
              <a:rPr lang="ru-RU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аномальных ситуаций, связанных с целостностью первого и второго контура реакторной установки ВВЭР, и снижения вероятности ложных тревог, формируемых системами диагностики </a:t>
            </a:r>
            <a:r>
              <a:rPr lang="ru-RU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СКУД</a:t>
            </a:r>
          </a:p>
          <a:p>
            <a:endParaRPr lang="ru-RU" dirty="0" smtClean="0">
              <a:solidFill>
                <a:srgbClr val="003070"/>
              </a:solidFill>
              <a:ea typeface="Verdana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Алгоритмы обеспечивают </a:t>
            </a:r>
            <a:r>
              <a:rPr lang="ru-RU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выполнение следующих основных расчетных функций в режиме реального времени: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комплексная </a:t>
            </a:r>
            <a:r>
              <a:rPr lang="ru-RU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оценка герметичности ГЦТ, трубопроводов САОЗ и соединительного трубопровода на основе информации от СКТ, систем технологического и радиационного контроля АСУ ТП энергоблока с целью уточнения величины и места </a:t>
            </a:r>
            <a:r>
              <a:rPr lang="ru-RU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течи</a:t>
            </a:r>
            <a:endParaRPr lang="ru-RU" dirty="0">
              <a:solidFill>
                <a:srgbClr val="003070"/>
              </a:solidFill>
              <a:ea typeface="Verdana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комплексная </a:t>
            </a:r>
            <a:r>
              <a:rPr lang="ru-RU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оценка целостности и контроль трубопроводов второго контура на основе информации от САКТ-2К, СКТВ-2К, СКТВ-2П с целью уточнения величины и места течи </a:t>
            </a:r>
          </a:p>
        </p:txBody>
      </p:sp>
    </p:spTree>
    <p:extLst>
      <p:ext uri="{BB962C8B-B14F-4D97-AF65-F5344CB8AC3E}">
        <p14:creationId xmlns:p14="http://schemas.microsoft.com/office/powerpoint/2010/main" val="399509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068403"/>
              </p:ext>
            </p:extLst>
          </p:nvPr>
        </p:nvGraphicFramePr>
        <p:xfrm>
          <a:off x="-5015" y="0"/>
          <a:ext cx="914505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88" name="Презентация" r:id="rId4" imgW="4174061" imgH="3128877" progId="PowerPoint.Show.12">
                  <p:embed/>
                </p:oleObj>
              </mc:Choice>
              <mc:Fallback>
                <p:oleObj name="Презентация" r:id="rId4" imgW="4174061" imgH="312887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5015" y="0"/>
                        <a:ext cx="914505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79914" y="332169"/>
            <a:ext cx="5511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Математическое обеспечение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59" y="849004"/>
            <a:ext cx="4836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Алгоритм оценки целостности первого </a:t>
            </a:r>
            <a:r>
              <a:rPr lang="ru-RU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контура</a:t>
            </a:r>
            <a:endParaRPr lang="ru-RU" dirty="0">
              <a:solidFill>
                <a:srgbClr val="003070"/>
              </a:solidFill>
              <a:ea typeface="Verdana" pitchFamily="34" charset="0"/>
              <a:cs typeface="Arial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526785"/>
              </p:ext>
            </p:extLst>
          </p:nvPr>
        </p:nvGraphicFramePr>
        <p:xfrm>
          <a:off x="2182597" y="1278866"/>
          <a:ext cx="4850811" cy="3931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89" name="Visio" r:id="rId6" imgW="5200515" imgH="4209986" progId="Visio.Drawing.11">
                  <p:embed/>
                </p:oleObj>
              </mc:Choice>
              <mc:Fallback>
                <p:oleObj name="Visio" r:id="rId6" imgW="5200515" imgH="420998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82597" y="1278866"/>
                        <a:ext cx="4850811" cy="39314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63531" y="5318101"/>
            <a:ext cx="55722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ea typeface="Verdana" pitchFamily="34" charset="0"/>
                <a:cs typeface="Arial" pitchFamily="34" charset="0"/>
              </a:rPr>
              <a:t>d – превышение сигнала над фоновым уровнем</a:t>
            </a:r>
          </a:p>
          <a:p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ea typeface="Verdana" pitchFamily="34" charset="0"/>
                <a:cs typeface="Arial" pitchFamily="34" charset="0"/>
              </a:rPr>
              <a:t>A – активность</a:t>
            </a:r>
          </a:p>
          <a:p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ea typeface="Verdana" pitchFamily="34" charset="0"/>
                <a:cs typeface="Arial" pitchFamily="34" charset="0"/>
              </a:rPr>
              <a:t>G – расход</a:t>
            </a:r>
          </a:p>
          <a:p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ea typeface="Verdana" pitchFamily="34" charset="0"/>
                <a:cs typeface="Arial" pitchFamily="34" charset="0"/>
              </a:rPr>
              <a:t>X –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Verdana" pitchFamily="34" charset="0"/>
                <a:cs typeface="Arial" pitchFamily="34" charset="0"/>
              </a:rPr>
              <a:t>координата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26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068403"/>
              </p:ext>
            </p:extLst>
          </p:nvPr>
        </p:nvGraphicFramePr>
        <p:xfrm>
          <a:off x="-5015" y="0"/>
          <a:ext cx="914505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2" name="Презентация" r:id="rId4" imgW="4174061" imgH="3128877" progId="PowerPoint.Show.12">
                  <p:embed/>
                </p:oleObj>
              </mc:Choice>
              <mc:Fallback>
                <p:oleObj name="Презентация" r:id="rId4" imgW="4174061" imgH="312887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5015" y="0"/>
                        <a:ext cx="914505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79914" y="332169"/>
            <a:ext cx="5511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Математическое обеспечение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544" y="914834"/>
                <a:ext cx="828092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- </a:t>
                </a:r>
                <a:r>
                  <a:rPr lang="ru-RU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превышение сигнала над фоновым значением в % от уставки.</a:t>
                </a:r>
              </a:p>
              <a:p>
                <a:r>
                  <a:rPr lang="en-US" i="1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</a:t>
                </a:r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– </a:t>
                </a:r>
                <a:r>
                  <a:rPr lang="ru-RU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номер системы (САКТ, СКТВ, С</a:t>
                </a:r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PK</a:t>
                </a:r>
                <a:r>
                  <a:rPr lang="ru-RU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– 1-й контур); </a:t>
                </a:r>
              </a:p>
              <a:p>
                <a:r>
                  <a:rPr lang="ru-RU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(САКТ-2К, СКТВ-2К, СКТВ-2П, С</a:t>
                </a:r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PK</a:t>
                </a:r>
                <a:r>
                  <a:rPr lang="ru-RU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ru-RU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– </a:t>
                </a:r>
                <a:r>
                  <a:rPr lang="ru-RU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2-й </a:t>
                </a:r>
                <a:r>
                  <a:rPr lang="ru-RU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контур</a:t>
                </a:r>
                <a:r>
                  <a:rPr lang="ru-RU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).</a:t>
                </a:r>
                <a:endParaRPr lang="ru-RU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914834"/>
                <a:ext cx="8280921" cy="923330"/>
              </a:xfrm>
              <a:prstGeom prst="rect">
                <a:avLst/>
              </a:prstGeom>
              <a:blipFill rotWithShape="0">
                <a:blip r:embed="rId6"/>
                <a:stretch>
                  <a:fillRect l="-663" t="-3289"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0042158"/>
                  </p:ext>
                </p:extLst>
              </p:nvPr>
            </p:nvGraphicFramePr>
            <p:xfrm>
              <a:off x="510723" y="2123991"/>
              <a:ext cx="8280921" cy="2774784"/>
            </p:xfrm>
            <a:graphic>
              <a:graphicData uri="http://schemas.openxmlformats.org/drawingml/2006/table">
                <a:tbl>
                  <a:tblPr/>
                  <a:tblGrid>
                    <a:gridCol w="1656184"/>
                    <a:gridCol w="1656184"/>
                    <a:gridCol w="1440160"/>
                    <a:gridCol w="3528393"/>
                  </a:tblGrid>
                  <a:tr h="61454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00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6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ru-RU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ru-RU" sz="16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%</m:t>
                                </m:r>
                              </m:oMath>
                            </m:oMathPara>
                          </a14:m>
                          <a:endParaRPr lang="ru-RU" sz="1600" dirty="0">
                            <a:solidFill>
                              <a:schemeClr val="bg1"/>
                            </a:solidFill>
                            <a:latin typeface="+mn-lt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54000" marR="54000" marT="54000" marB="54000" anchor="ctr" anchorCtr="1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00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6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ru-RU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ru-RU" sz="16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%</m:t>
                                </m:r>
                              </m:oMath>
                            </m:oMathPara>
                          </a14:m>
                          <a:endParaRPr lang="ru-RU" sz="1600" dirty="0">
                            <a:solidFill>
                              <a:schemeClr val="bg1"/>
                            </a:solidFill>
                            <a:latin typeface="+mn-lt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54000" marR="54000" marT="54000" marB="54000" anchor="ctr" anchorCtr="1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00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6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ru-RU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ru-RU" sz="16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%</m:t>
                                </m:r>
                              </m:oMath>
                            </m:oMathPara>
                          </a14:m>
                          <a:endParaRPr lang="ru-RU" sz="1600" dirty="0">
                            <a:solidFill>
                              <a:schemeClr val="bg1"/>
                            </a:solidFill>
                            <a:latin typeface="+mn-lt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54000" marR="54000" marT="54000" marB="54000" anchor="ctr" anchorCtr="1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0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ru-RU" sz="1600" dirty="0" smtClean="0">
                              <a:solidFill>
                                <a:schemeClr val="bg1"/>
                              </a:solidFill>
                              <a:latin typeface="+mn-lt"/>
                              <a:ea typeface="Times New Roman"/>
                              <a:cs typeface="Arial" pitchFamily="34" charset="0"/>
                            </a:rPr>
                            <a:t>Диагноз СКД</a:t>
                          </a:r>
                          <a:endParaRPr lang="ru-RU" sz="1600" dirty="0">
                            <a:solidFill>
                              <a:schemeClr val="bg1"/>
                            </a:solidFill>
                            <a:latin typeface="+mn-lt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54000" marR="54000" marT="54000" marB="54000" anchor="ctr" anchorCtr="1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&gt;70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&gt;70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&lt;70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solidFill>
                                <a:schemeClr val="tx1"/>
                              </a:solidFill>
                            </a:rPr>
                            <a:t>Вероятная</a:t>
                          </a:r>
                          <a:r>
                            <a:rPr lang="ru-RU" baseline="0" dirty="0" smtClean="0">
                              <a:solidFill>
                                <a:schemeClr val="tx1"/>
                              </a:solidFill>
                            </a:rPr>
                            <a:t> течь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&gt;100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&lt;70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&lt;70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 smtClean="0">
                              <a:solidFill>
                                <a:schemeClr val="tx1"/>
                              </a:solidFill>
                            </a:rPr>
                            <a:t>Вероятная</a:t>
                          </a:r>
                          <a:r>
                            <a:rPr lang="ru-RU" baseline="0" dirty="0" smtClean="0">
                              <a:solidFill>
                                <a:schemeClr val="tx1"/>
                              </a:solidFill>
                            </a:rPr>
                            <a:t> течь</a:t>
                          </a:r>
                          <a:endParaRPr lang="ru-RU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&gt;100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&gt;70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&lt;70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solidFill>
                                <a:schemeClr val="tx1"/>
                              </a:solidFill>
                            </a:rPr>
                            <a:t>Течь по участку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14:m>
                            <m:oMath xmlns:m="http://schemas.openxmlformats.org/officeDocument/2006/math">
                              <m:r>
                                <a:rPr lang="ru-RU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&gt;100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&gt;100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&lt;70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solidFill>
                                <a:schemeClr val="tx1"/>
                              </a:solidFill>
                            </a:rPr>
                            <a:t>Течь по участку</a:t>
                          </a: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</m:acc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oMath>
                          </a14:m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&lt;70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&lt;70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&gt;100</a:t>
                          </a:r>
                          <a:r>
                            <a:rPr lang="ru-RU" baseline="30000" dirty="0" smtClean="0">
                              <a:solidFill>
                                <a:schemeClr val="tx1"/>
                              </a:solidFill>
                            </a:rPr>
                            <a:t>*)</a:t>
                          </a:r>
                          <a:endParaRPr lang="ru-RU" baseline="30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solidFill>
                                <a:schemeClr val="tx1"/>
                              </a:solidFill>
                            </a:rPr>
                            <a:t>Течи нет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0042158"/>
                  </p:ext>
                </p:extLst>
              </p:nvPr>
            </p:nvGraphicFramePr>
            <p:xfrm>
              <a:off x="510723" y="2123991"/>
              <a:ext cx="8280921" cy="2774784"/>
            </p:xfrm>
            <a:graphic>
              <a:graphicData uri="http://schemas.openxmlformats.org/drawingml/2006/table">
                <a:tbl>
                  <a:tblPr/>
                  <a:tblGrid>
                    <a:gridCol w="1656184"/>
                    <a:gridCol w="1656184"/>
                    <a:gridCol w="1440160"/>
                    <a:gridCol w="3528393"/>
                  </a:tblGrid>
                  <a:tr h="61454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4000" marR="54000" marT="54000" marB="54000" anchor="ctr" anchorCtr="1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368" t="-990" r="-400735" b="-3564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4000" marR="54000" marT="54000" marB="54000" anchor="ctr" anchorCtr="1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100368" t="-990" r="-300735" b="-3564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4000" marR="54000" marT="54000" marB="54000" anchor="ctr" anchorCtr="1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229958" t="-990" r="-245148" b="-3564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0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ru-RU" sz="1600" dirty="0" smtClean="0">
                              <a:solidFill>
                                <a:schemeClr val="bg1"/>
                              </a:solidFill>
                              <a:latin typeface="+mn-lt"/>
                              <a:ea typeface="Times New Roman"/>
                              <a:cs typeface="Arial" pitchFamily="34" charset="0"/>
                            </a:rPr>
                            <a:t>Диагноз СКД</a:t>
                          </a:r>
                          <a:endParaRPr lang="ru-RU" sz="1600" dirty="0">
                            <a:solidFill>
                              <a:schemeClr val="bg1"/>
                            </a:solidFill>
                            <a:latin typeface="+mn-lt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54000" marR="54000" marT="54000" marB="54000" anchor="ctr" anchorCtr="1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&gt;70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&gt;70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&lt;70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solidFill>
                                <a:schemeClr val="tx1"/>
                              </a:solidFill>
                            </a:rPr>
                            <a:t>Вероятная</a:t>
                          </a:r>
                          <a:r>
                            <a:rPr lang="ru-RU" baseline="0" dirty="0" smtClean="0">
                              <a:solidFill>
                                <a:schemeClr val="tx1"/>
                              </a:solidFill>
                            </a:rPr>
                            <a:t> течь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&gt;100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&lt;70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&lt;70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dirty="0" smtClean="0">
                              <a:solidFill>
                                <a:schemeClr val="tx1"/>
                              </a:solidFill>
                            </a:rPr>
                            <a:t>Вероятная</a:t>
                          </a:r>
                          <a:r>
                            <a:rPr lang="ru-RU" baseline="0" dirty="0" smtClean="0">
                              <a:solidFill>
                                <a:schemeClr val="tx1"/>
                              </a:solidFill>
                            </a:rPr>
                            <a:t> течь</a:t>
                          </a:r>
                          <a:endParaRPr lang="ru-RU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&gt;100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&gt;70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&lt;70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135060" t="-343662" r="-345" b="-207042"/>
                          </a:stretch>
                        </a:blipFill>
                      </a:tcPr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&gt;100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&gt;100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&lt;70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135060" t="-443662" r="-345" b="-107042"/>
                          </a:stretch>
                        </a:blipFill>
                      </a:tcPr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&lt;70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&lt;70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&gt;100</a:t>
                          </a:r>
                          <a:r>
                            <a:rPr lang="ru-RU" baseline="30000" dirty="0" smtClean="0">
                              <a:solidFill>
                                <a:schemeClr val="tx1"/>
                              </a:solidFill>
                            </a:rPr>
                            <a:t>*)</a:t>
                          </a:r>
                          <a:endParaRPr lang="ru-RU" baseline="30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solidFill>
                                <a:schemeClr val="tx1"/>
                              </a:solidFill>
                            </a:rPr>
                            <a:t>Течи нет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Прямоугольник 7"/>
          <p:cNvSpPr/>
          <p:nvPr/>
        </p:nvSpPr>
        <p:spPr>
          <a:xfrm>
            <a:off x="5191244" y="5184602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– если система 3 это СPK</a:t>
            </a:r>
          </a:p>
        </p:txBody>
      </p:sp>
    </p:spTree>
    <p:extLst>
      <p:ext uri="{BB962C8B-B14F-4D97-AF65-F5344CB8AC3E}">
        <p14:creationId xmlns:p14="http://schemas.microsoft.com/office/powerpoint/2010/main" val="113745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068403"/>
              </p:ext>
            </p:extLst>
          </p:nvPr>
        </p:nvGraphicFramePr>
        <p:xfrm>
          <a:off x="-5015" y="0"/>
          <a:ext cx="914505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2" name="Презентация" r:id="rId4" imgW="4174061" imgH="3128877" progId="PowerPoint.Show.12">
                  <p:embed/>
                </p:oleObj>
              </mc:Choice>
              <mc:Fallback>
                <p:oleObj name="Презентация" r:id="rId4" imgW="4174061" imgH="312887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5015" y="0"/>
                        <a:ext cx="914505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79914" y="332169"/>
            <a:ext cx="5511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Результаты диагностирования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5171" y="1033670"/>
            <a:ext cx="84249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Выходные данные </a:t>
            </a:r>
            <a:r>
              <a:rPr lang="ru-RU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по результатам выполнения </a:t>
            </a:r>
            <a:r>
              <a:rPr lang="ru-RU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задач в реальном времени</a:t>
            </a:r>
            <a:endParaRPr lang="ru-RU" dirty="0">
              <a:solidFill>
                <a:srgbClr val="003070"/>
              </a:solidFill>
              <a:ea typeface="Verdana" pitchFamily="34" charset="0"/>
              <a:cs typeface="Arial" pitchFamily="34" charset="0"/>
            </a:endParaRPr>
          </a:p>
          <a:p>
            <a:endParaRPr lang="ru-RU" dirty="0">
              <a:solidFill>
                <a:srgbClr val="003070"/>
              </a:solidFill>
              <a:ea typeface="Verdana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1) Векторы </a:t>
            </a:r>
            <a:r>
              <a:rPr lang="ru-RU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данных с характеристиками течи (L, </a:t>
            </a:r>
            <a:r>
              <a:rPr lang="ru-RU" dirty="0" err="1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PL</a:t>
            </a:r>
            <a:r>
              <a:rPr lang="ru-RU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, X, G) по каждому контролируемому участку </a:t>
            </a:r>
            <a:r>
              <a:rPr lang="ru-RU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трубопроводов</a:t>
            </a:r>
            <a:endParaRPr lang="ru-RU" dirty="0">
              <a:solidFill>
                <a:srgbClr val="003070"/>
              </a:solidFill>
              <a:ea typeface="Verdana" pitchFamily="34" charset="0"/>
              <a:cs typeface="Arial" pitchFamily="34" charset="0"/>
            </a:endParaRPr>
          </a:p>
          <a:p>
            <a:endParaRPr lang="ru-RU" dirty="0">
              <a:solidFill>
                <a:srgbClr val="003070"/>
              </a:solidFill>
              <a:ea typeface="Verdana" pitchFamily="34" charset="0"/>
              <a:cs typeface="Arial" pitchFamily="34" charset="0"/>
            </a:endParaRPr>
          </a:p>
          <a:p>
            <a:r>
              <a:rPr lang="ru-RU" dirty="0" err="1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L</a:t>
            </a:r>
            <a:r>
              <a:rPr lang="ru-RU" baseline="-25000" dirty="0" err="1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j</a:t>
            </a:r>
            <a:r>
              <a:rPr lang="ru-RU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 – индикатор наличия течи по участку j</a:t>
            </a:r>
          </a:p>
          <a:p>
            <a:r>
              <a:rPr lang="ru-RU" dirty="0" err="1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PL</a:t>
            </a:r>
            <a:r>
              <a:rPr lang="ru-RU" baseline="-25000" dirty="0" err="1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j</a:t>
            </a:r>
            <a:r>
              <a:rPr lang="ru-RU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 – индикатор наличия вероятной течи по участку j</a:t>
            </a:r>
          </a:p>
          <a:p>
            <a:r>
              <a:rPr lang="ru-RU" dirty="0" err="1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X</a:t>
            </a:r>
            <a:r>
              <a:rPr lang="ru-RU" baseline="-25000" dirty="0" err="1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j</a:t>
            </a:r>
            <a:r>
              <a:rPr lang="ru-RU" baseline="-25000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– координата течи по участку j</a:t>
            </a:r>
          </a:p>
          <a:p>
            <a:r>
              <a:rPr lang="ru-RU" dirty="0" err="1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G</a:t>
            </a:r>
            <a:r>
              <a:rPr lang="ru-RU" baseline="-25000" dirty="0" err="1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j</a:t>
            </a:r>
            <a:r>
              <a:rPr lang="ru-RU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 – расход по участку </a:t>
            </a:r>
            <a:r>
              <a:rPr lang="ru-RU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j</a:t>
            </a:r>
          </a:p>
          <a:p>
            <a:endParaRPr lang="ru-RU" dirty="0">
              <a:solidFill>
                <a:srgbClr val="003070"/>
              </a:solidFill>
              <a:ea typeface="Verdana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2) Индикаторы «повышенная вибрация»</a:t>
            </a:r>
          </a:p>
          <a:p>
            <a:endParaRPr lang="ru-RU" dirty="0">
              <a:solidFill>
                <a:srgbClr val="003070"/>
              </a:solidFill>
              <a:ea typeface="Verdana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3) Индикаторы «зарегистрирован удар»</a:t>
            </a:r>
            <a:endParaRPr lang="ru-RU" dirty="0">
              <a:solidFill>
                <a:srgbClr val="003070"/>
              </a:solidFill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6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068403"/>
              </p:ext>
            </p:extLst>
          </p:nvPr>
        </p:nvGraphicFramePr>
        <p:xfrm>
          <a:off x="-5015" y="0"/>
          <a:ext cx="914505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3" name="Презентация" r:id="rId4" imgW="4174061" imgH="3128877" progId="PowerPoint.Show.12">
                  <p:embed/>
                </p:oleObj>
              </mc:Choice>
              <mc:Fallback>
                <p:oleObj name="Презентация" r:id="rId4" imgW="4174061" imgH="312887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5015" y="0"/>
                        <a:ext cx="914505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43383" y="1033670"/>
            <a:ext cx="844826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Состав систем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диагностирования СКУД</a:t>
            </a:r>
            <a:endParaRPr lang="en-US" sz="16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600" dirty="0">
                <a:solidFill>
                  <a:srgbClr val="00307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Система контроля вибрации (СКВ)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>
                <a:solidFill>
                  <a:srgbClr val="00307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Система обнаружения свободных предметов (СОСП)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>
                <a:solidFill>
                  <a:srgbClr val="00307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Системы контроля течей теплоносителя (СКТ) в составе системы акустического контроля течи (САКТ), системы контроля течи по влажности (СКТВ), системы радиационного контроля течи, верхнего уровня (</a:t>
            </a:r>
            <a:r>
              <a:rPr lang="ru-RU" sz="1600" dirty="0" err="1">
                <a:solidFill>
                  <a:srgbClr val="00307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ВУ</a:t>
            </a:r>
            <a:r>
              <a:rPr lang="ru-RU" sz="1600" dirty="0">
                <a:solidFill>
                  <a:srgbClr val="00307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СКТ)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>
                <a:solidFill>
                  <a:srgbClr val="00307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Система автоматизированного контроля остаточного ресурса (САКОР)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>
                <a:solidFill>
                  <a:srgbClr val="00307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Система комплексного диагностирования (СКД)</a:t>
            </a:r>
          </a:p>
          <a:p>
            <a:endParaRPr lang="en-US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Системы диагностирования СКУД объединены в единое информационное пространство, в котором СКД выполняет роль системы верхнего уровня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00307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27746" y="332169"/>
            <a:ext cx="31638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Общие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сведения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34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068403"/>
              </p:ext>
            </p:extLst>
          </p:nvPr>
        </p:nvGraphicFramePr>
        <p:xfrm>
          <a:off x="-5015" y="0"/>
          <a:ext cx="914505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0" name="Презентация" r:id="rId4" imgW="4174061" imgH="3128877" progId="PowerPoint.Show.12">
                  <p:embed/>
                </p:oleObj>
              </mc:Choice>
              <mc:Fallback>
                <p:oleObj name="Презентация" r:id="rId4" imgW="4174061" imgH="312887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5015" y="0"/>
                        <a:ext cx="914505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79914" y="332169"/>
            <a:ext cx="5511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Результаты диагностирования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5171" y="1033670"/>
            <a:ext cx="8424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Диагностическая информация по результатам отсроченного анализа архивов</a:t>
            </a:r>
          </a:p>
          <a:p>
            <a:endParaRPr lang="ru-RU" dirty="0">
              <a:solidFill>
                <a:srgbClr val="003070"/>
              </a:solidFill>
              <a:ea typeface="Verdana" pitchFamily="34" charset="0"/>
              <a:cs typeface="Arial" pitchFamily="34" charset="0"/>
            </a:endParaRPr>
          </a:p>
          <a:p>
            <a:r>
              <a:rPr lang="ru-RU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Результаты отсроченного анализа данных по тепловым перемещениям оборудования РУ (архивы, сформированные системой СКВ + данные из долговременного архива СКД)</a:t>
            </a:r>
          </a:p>
          <a:p>
            <a:endParaRPr lang="ru-RU" dirty="0">
              <a:solidFill>
                <a:srgbClr val="003070"/>
              </a:solidFill>
              <a:ea typeface="Verdana" pitchFamily="34" charset="0"/>
              <a:cs typeface="Arial" pitchFamily="34" charset="0"/>
            </a:endParaRPr>
          </a:p>
          <a:p>
            <a:r>
              <a:rPr lang="ru-RU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Анализ архивов выполняется по запросу пользователя или автоматически</a:t>
            </a:r>
          </a:p>
          <a:p>
            <a:endParaRPr lang="ru-RU" dirty="0">
              <a:solidFill>
                <a:srgbClr val="003070"/>
              </a:solidFill>
              <a:ea typeface="Verdana" pitchFamily="34" charset="0"/>
              <a:cs typeface="Arial" pitchFamily="34" charset="0"/>
            </a:endParaRPr>
          </a:p>
          <a:p>
            <a:r>
              <a:rPr lang="ru-RU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Форма представления - протокол</a:t>
            </a:r>
          </a:p>
        </p:txBody>
      </p:sp>
    </p:spTree>
    <p:extLst>
      <p:ext uri="{BB962C8B-B14F-4D97-AF65-F5344CB8AC3E}">
        <p14:creationId xmlns:p14="http://schemas.microsoft.com/office/powerpoint/2010/main" val="301059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39571"/>
              </p:ext>
            </p:extLst>
          </p:nvPr>
        </p:nvGraphicFramePr>
        <p:xfrm>
          <a:off x="-1059" y="0"/>
          <a:ext cx="914505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4" name="Презентация" r:id="rId4" imgW="4174061" imgH="3128877" progId="PowerPoint.Show.12">
                  <p:embed/>
                </p:oleObj>
              </mc:Choice>
              <mc:Fallback>
                <p:oleObj name="Презентация" r:id="rId4" imgW="4174061" imgH="312887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059" y="0"/>
                        <a:ext cx="914505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79914" y="332169"/>
            <a:ext cx="5511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Результаты диагностирования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96" y="1225691"/>
            <a:ext cx="3651821" cy="534665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3116" y="849244"/>
            <a:ext cx="37975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Оценка достоверности данных по каналам СКВ</a:t>
            </a:r>
            <a:endParaRPr lang="ru-RU" sz="1400" dirty="0">
              <a:solidFill>
                <a:srgbClr val="003070"/>
              </a:solidFill>
              <a:ea typeface="Verdana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258" y="1194402"/>
            <a:ext cx="3596952" cy="526740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905343" y="849244"/>
            <a:ext cx="38863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Графики и траектории перемещений ГЦНА</a:t>
            </a:r>
          </a:p>
        </p:txBody>
      </p:sp>
    </p:spTree>
    <p:extLst>
      <p:ext uri="{BB962C8B-B14F-4D97-AF65-F5344CB8AC3E}">
        <p14:creationId xmlns:p14="http://schemas.microsoft.com/office/powerpoint/2010/main" val="129796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39571"/>
              </p:ext>
            </p:extLst>
          </p:nvPr>
        </p:nvGraphicFramePr>
        <p:xfrm>
          <a:off x="-1059" y="0"/>
          <a:ext cx="914505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1" name="Презентация" r:id="rId4" imgW="4174061" imgH="3128877" progId="PowerPoint.Show.12">
                  <p:embed/>
                </p:oleObj>
              </mc:Choice>
              <mc:Fallback>
                <p:oleObj name="Презентация" r:id="rId4" imgW="4174061" imgH="312887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059" y="0"/>
                        <a:ext cx="914505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79914" y="332169"/>
            <a:ext cx="5511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Результаты диагностирования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3116" y="1097071"/>
            <a:ext cx="3797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Результаты расчета мгновенной скорости перемещения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05343" y="1097071"/>
            <a:ext cx="38863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Результаты расчета максимальных перемещений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59" y="1699011"/>
            <a:ext cx="3579414" cy="37059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754" y="2205976"/>
            <a:ext cx="3553477" cy="269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8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735172"/>
              </p:ext>
            </p:extLst>
          </p:nvPr>
        </p:nvGraphicFramePr>
        <p:xfrm>
          <a:off x="-1059" y="0"/>
          <a:ext cx="914505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10" name="Презентация" r:id="rId4" imgW="4174061" imgH="3128877" progId="PowerPoint.Show.12">
                  <p:embed/>
                </p:oleObj>
              </mc:Choice>
              <mc:Fallback>
                <p:oleObj name="Презентация" r:id="rId4" imgW="4174061" imgH="312887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059" y="0"/>
                        <a:ext cx="914505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79914" y="332169"/>
            <a:ext cx="5511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Прикладное ПО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379925"/>
              </p:ext>
            </p:extLst>
          </p:nvPr>
        </p:nvGraphicFramePr>
        <p:xfrm>
          <a:off x="1763688" y="711682"/>
          <a:ext cx="5832648" cy="6022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11" name="Visio" r:id="rId7" imgW="6286394" imgH="6492051" progId="Visio.Drawing.15">
                  <p:embed/>
                </p:oleObj>
              </mc:Choice>
              <mc:Fallback>
                <p:oleObj name="Visio" r:id="rId7" imgW="6286394" imgH="6492051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63688" y="711682"/>
                        <a:ext cx="5832648" cy="60226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906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068403"/>
              </p:ext>
            </p:extLst>
          </p:nvPr>
        </p:nvGraphicFramePr>
        <p:xfrm>
          <a:off x="-5015" y="0"/>
          <a:ext cx="914505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5" name="Презентация" r:id="rId4" imgW="4174061" imgH="3128877" progId="PowerPoint.Show.12">
                  <p:embed/>
                </p:oleObj>
              </mc:Choice>
              <mc:Fallback>
                <p:oleObj name="Презентация" r:id="rId4" imgW="4174061" imgH="312887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5015" y="0"/>
                        <a:ext cx="914505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79914" y="332169"/>
            <a:ext cx="5511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Прикладное ПО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5171" y="1033670"/>
            <a:ext cx="84249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Модули </a:t>
            </a:r>
            <a:r>
              <a:rPr lang="ru-RU" dirty="0" err="1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ППО</a:t>
            </a:r>
            <a:r>
              <a:rPr lang="ru-RU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 СКД:</a:t>
            </a:r>
          </a:p>
          <a:p>
            <a:pPr marL="342900" indent="-342900">
              <a:buFontTx/>
              <a:buChar char="-"/>
            </a:pPr>
            <a:r>
              <a:rPr lang="ru-RU" dirty="0" err="1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Server</a:t>
            </a:r>
            <a:r>
              <a:rPr lang="ru-RU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 – оперативный архив (сервер хранения среза значений диагностических параметров)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сервер БД, управляет долговременным архивом СКД</a:t>
            </a:r>
          </a:p>
          <a:p>
            <a:pPr marL="342900" indent="-342900">
              <a:buFontTx/>
              <a:buChar char="-"/>
            </a:pPr>
            <a:r>
              <a:rPr lang="ru-RU" dirty="0" err="1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DatabaseWriter</a:t>
            </a:r>
            <a:r>
              <a:rPr lang="ru-RU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 – обеспечивает запись значений диагностических параметров в долговременный архив</a:t>
            </a:r>
          </a:p>
          <a:p>
            <a:pPr marL="342900" indent="-342900">
              <a:buFontTx/>
              <a:buChar char="-"/>
            </a:pPr>
            <a:r>
              <a:rPr lang="ru-RU" dirty="0" err="1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DTM</a:t>
            </a:r>
            <a:r>
              <a:rPr lang="ru-RU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DTM_SVRK</a:t>
            </a:r>
            <a:r>
              <a:rPr lang="ru-RU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 – модули обмена с СВБУ и СВРК</a:t>
            </a:r>
          </a:p>
          <a:p>
            <a:pPr marL="342900" indent="-342900">
              <a:buFontTx/>
              <a:buChar char="-"/>
            </a:pPr>
            <a:r>
              <a:rPr lang="ru-RU" dirty="0" err="1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DiscretConverter</a:t>
            </a:r>
            <a:r>
              <a:rPr lang="ru-RU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 – модуль преобразования дискретных сигналов</a:t>
            </a:r>
          </a:p>
          <a:p>
            <a:pPr marL="342900" indent="-342900">
              <a:buFontTx/>
              <a:buChar char="-"/>
            </a:pPr>
            <a:r>
              <a:rPr lang="ru-RU" dirty="0" err="1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MathManager</a:t>
            </a:r>
            <a:r>
              <a:rPr lang="ru-RU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 – расчетный модуль</a:t>
            </a:r>
          </a:p>
          <a:p>
            <a:pPr marL="342900" indent="-342900">
              <a:buFontTx/>
              <a:buChar char="-"/>
            </a:pPr>
            <a:r>
              <a:rPr lang="ru-RU" dirty="0" err="1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rmskt</a:t>
            </a:r>
            <a:r>
              <a:rPr lang="ru-RU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 – модуль комплексного анализа данных СКТ и СОТТ-2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графическая оболочка (</a:t>
            </a:r>
            <a:r>
              <a:rPr lang="ru-RU" dirty="0" err="1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browser</a:t>
            </a:r>
            <a:r>
              <a:rPr lang="ru-RU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) – средство визуализации данных СКД</a:t>
            </a:r>
          </a:p>
        </p:txBody>
      </p:sp>
    </p:spTree>
    <p:extLst>
      <p:ext uri="{BB962C8B-B14F-4D97-AF65-F5344CB8AC3E}">
        <p14:creationId xmlns:p14="http://schemas.microsoft.com/office/powerpoint/2010/main" val="59644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735172"/>
              </p:ext>
            </p:extLst>
          </p:nvPr>
        </p:nvGraphicFramePr>
        <p:xfrm>
          <a:off x="-1059" y="0"/>
          <a:ext cx="914505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9" name="Презентация" r:id="rId4" imgW="4174061" imgH="3128877" progId="PowerPoint.Show.12">
                  <p:embed/>
                </p:oleObj>
              </mc:Choice>
              <mc:Fallback>
                <p:oleObj name="Презентация" r:id="rId4" imgW="4174061" imgH="312887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059" y="0"/>
                        <a:ext cx="914505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79914" y="332169"/>
            <a:ext cx="5511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Метрологическое обеспечение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89" y="995447"/>
            <a:ext cx="3836728" cy="54795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664" y="995447"/>
            <a:ext cx="3837155" cy="547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1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/>
          </p:nvPr>
        </p:nvGraphicFramePr>
        <p:xfrm>
          <a:off x="-5015" y="0"/>
          <a:ext cx="914505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18" name="Презентация" r:id="rId4" imgW="4174061" imgH="3128877" progId="PowerPoint.Show.12">
                  <p:embed/>
                </p:oleObj>
              </mc:Choice>
              <mc:Fallback>
                <p:oleObj name="Презентация" r:id="rId4" imgW="4174061" imgH="312887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5015" y="0"/>
                        <a:ext cx="914505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43383" y="1033670"/>
            <a:ext cx="84482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КУРАЭС-2, энергоблоки 1, 2 – поставка СКД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АЭС «</a:t>
            </a:r>
            <a:r>
              <a:rPr lang="ru-RU" dirty="0" err="1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Руппур</a:t>
            </a:r>
            <a:r>
              <a:rPr lang="ru-RU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», энергоблоки 1, 2 – поставка СКД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АЭС «Куданкулам», энергоблоки 3, 4 – поставка СКД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АЭС «Тяньвань», энергоблоки 7, 8 – поставка СКД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АЭС «</a:t>
            </a:r>
            <a:r>
              <a:rPr lang="ru-RU" dirty="0" err="1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Сюйдапу</a:t>
            </a:r>
            <a:r>
              <a:rPr lang="ru-RU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», энергоблоки 3, 4 – поставка СКД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АЭС «</a:t>
            </a:r>
            <a:r>
              <a:rPr lang="ru-RU" dirty="0" err="1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Аккую</a:t>
            </a:r>
            <a:r>
              <a:rPr lang="ru-RU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», энергоблоки 1-4 – участие в поставке СКД </a:t>
            </a:r>
          </a:p>
          <a:p>
            <a:pPr marL="342900" indent="-342900">
              <a:buFontTx/>
              <a:buChar char="-"/>
            </a:pPr>
            <a:endParaRPr lang="ru-RU" dirty="0">
              <a:solidFill>
                <a:srgbClr val="003070"/>
              </a:solidFill>
              <a:ea typeface="Verdana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9914" y="332169"/>
            <a:ext cx="5511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Текущие проекты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69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/>
          </p:nvPr>
        </p:nvGraphicFramePr>
        <p:xfrm>
          <a:off x="-5015" y="0"/>
          <a:ext cx="914505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1" name="Презентация" r:id="rId4" imgW="4174061" imgH="3128877" progId="PowerPoint.Show.12">
                  <p:embed/>
                </p:oleObj>
              </mc:Choice>
              <mc:Fallback>
                <p:oleObj name="Презентация" r:id="rId4" imgW="4174061" imgH="312887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5015" y="0"/>
                        <a:ext cx="914505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43383" y="1033670"/>
            <a:ext cx="84482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Разработка технических средств на основе отечественных вычислительных средств, механических и электронных компонентов</a:t>
            </a:r>
          </a:p>
          <a:p>
            <a:pPr marL="342900" indent="-342900">
              <a:buFontTx/>
              <a:buAutoNum type="arabicParenR"/>
            </a:pPr>
            <a:r>
              <a:rPr lang="ru-RU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Разработка системного ПО на базе отечественных ОС</a:t>
            </a:r>
          </a:p>
          <a:p>
            <a:pPr marL="342900" indent="-342900">
              <a:buFontTx/>
              <a:buAutoNum type="arabicParenR"/>
            </a:pPr>
            <a:r>
              <a:rPr lang="ru-RU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Разработка прикладного ПО</a:t>
            </a:r>
          </a:p>
          <a:p>
            <a:pPr marL="342900" indent="-342900">
              <a:buFontTx/>
              <a:buAutoNum type="arabicParenR"/>
            </a:pPr>
            <a:r>
              <a:rPr lang="ru-RU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Расширение математического обеспечения: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функции отсроченного анализа данных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взаимный анализ данных от различных систем с целью повышения достоверности диагностирования</a:t>
            </a:r>
            <a:endParaRPr lang="ru-RU" dirty="0">
              <a:solidFill>
                <a:srgbClr val="003070"/>
              </a:solidFill>
              <a:ea typeface="Verdana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9914" y="332169"/>
            <a:ext cx="5511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Развитие СКД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41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/>
          </p:nvPr>
        </p:nvGraphicFramePr>
        <p:xfrm>
          <a:off x="-5015" y="0"/>
          <a:ext cx="914505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98" name="Презентация" r:id="rId4" imgW="4222901" imgH="3167034" progId="PowerPoint.Show.12">
                  <p:embed/>
                </p:oleObj>
              </mc:Choice>
              <mc:Fallback>
                <p:oleObj name="Презентация" r:id="rId4" imgW="4222901" imgH="3167034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5015" y="0"/>
                        <a:ext cx="914505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43383" y="1985380"/>
            <a:ext cx="844826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Спасибо за внимание</a:t>
            </a:r>
          </a:p>
          <a:p>
            <a:pPr>
              <a:spcAft>
                <a:spcPts val="1200"/>
              </a:spcAft>
            </a:pP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11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068403"/>
              </p:ext>
            </p:extLst>
          </p:nvPr>
        </p:nvGraphicFramePr>
        <p:xfrm>
          <a:off x="-5015" y="0"/>
          <a:ext cx="914505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7" name="Презентация" r:id="rId4" imgW="4174061" imgH="3128877" progId="PowerPoint.Show.12">
                  <p:embed/>
                </p:oleObj>
              </mc:Choice>
              <mc:Fallback>
                <p:oleObj name="Презентация" r:id="rId4" imgW="4174061" imgH="312887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5015" y="0"/>
                        <a:ext cx="914505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48101" y="-441799"/>
            <a:ext cx="5838825" cy="836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0218" y="250434"/>
            <a:ext cx="5517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Системы диагностики СКУД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7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068403"/>
              </p:ext>
            </p:extLst>
          </p:nvPr>
        </p:nvGraphicFramePr>
        <p:xfrm>
          <a:off x="-5015" y="0"/>
          <a:ext cx="914505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4" name="Презентация" r:id="rId4" imgW="4174061" imgH="3128877" progId="PowerPoint.Show.12">
                  <p:embed/>
                </p:oleObj>
              </mc:Choice>
              <mc:Fallback>
                <p:oleObj name="Презентация" r:id="rId4" imgW="4174061" imgH="312887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5015" y="0"/>
                        <a:ext cx="914505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0218" y="250434"/>
            <a:ext cx="5517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Системы диагностики СКУД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24769"/>
              </p:ext>
            </p:extLst>
          </p:nvPr>
        </p:nvGraphicFramePr>
        <p:xfrm>
          <a:off x="1043608" y="830411"/>
          <a:ext cx="6659218" cy="5074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5" name="Visio" r:id="rId6" imgW="7379000" imgH="5623406" progId="Visio.Drawing.11">
                  <p:embed/>
                </p:oleObj>
              </mc:Choice>
              <mc:Fallback>
                <p:oleObj name="Visio" r:id="rId6" imgW="7379000" imgH="562340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43608" y="830411"/>
                        <a:ext cx="6659218" cy="5074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758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068403"/>
              </p:ext>
            </p:extLst>
          </p:nvPr>
        </p:nvGraphicFramePr>
        <p:xfrm>
          <a:off x="-5015" y="0"/>
          <a:ext cx="914505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0" name="Презентация" r:id="rId4" imgW="4174061" imgH="3128877" progId="PowerPoint.Show.12">
                  <p:embed/>
                </p:oleObj>
              </mc:Choice>
              <mc:Fallback>
                <p:oleObj name="Презентация" r:id="rId4" imgW="4174061" imgH="312887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5015" y="0"/>
                        <a:ext cx="914505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43383" y="1033670"/>
            <a:ext cx="844826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Назначение СКД - экспертная поддержка эксплуатационного персонала путем:</a:t>
            </a:r>
          </a:p>
          <a:p>
            <a:pPr marL="457200" indent="-457200">
              <a:buFontTx/>
              <a:buChar char="-"/>
            </a:pPr>
            <a:r>
              <a:rPr lang="ru-RU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централизации диагностической информации, получаемой от локальных систем </a:t>
            </a:r>
          </a:p>
          <a:p>
            <a:pPr marL="457200" indent="-457200">
              <a:buFontTx/>
              <a:buChar char="-"/>
            </a:pPr>
            <a:r>
              <a:rPr lang="ru-RU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обеспечения персонала энергоблока необходимой диагностической информацией</a:t>
            </a:r>
          </a:p>
          <a:p>
            <a:pPr marL="457200" indent="-457200">
              <a:buFontTx/>
              <a:buChar char="-"/>
            </a:pPr>
            <a:endParaRPr lang="ru-RU" dirty="0">
              <a:solidFill>
                <a:srgbClr val="003070"/>
              </a:solidFill>
              <a:ea typeface="Verdana" pitchFamily="34" charset="0"/>
              <a:cs typeface="Arial" pitchFamily="34" charset="0"/>
            </a:endParaRPr>
          </a:p>
          <a:p>
            <a:r>
              <a:rPr lang="ru-RU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Цель создания СКД - обеспечение установленного проектом уровня надежности и эффективности работы РУ</a:t>
            </a:r>
          </a:p>
          <a:p>
            <a:endParaRPr lang="ru-RU" sz="1600" dirty="0">
              <a:solidFill>
                <a:srgbClr val="686868"/>
              </a:solidFill>
            </a:endParaRPr>
          </a:p>
          <a:p>
            <a:endParaRPr lang="ru-RU" sz="1600" dirty="0">
              <a:solidFill>
                <a:srgbClr val="686868"/>
              </a:solidFill>
            </a:endParaRPr>
          </a:p>
          <a:p>
            <a:endParaRPr lang="en-US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00307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9914" y="332169"/>
            <a:ext cx="5511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Назначение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СКД,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ее задачи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81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946198"/>
              </p:ext>
            </p:extLst>
          </p:nvPr>
        </p:nvGraphicFramePr>
        <p:xfrm>
          <a:off x="-5017" y="-119270"/>
          <a:ext cx="914505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7" name="Презентация" r:id="rId4" imgW="4174061" imgH="3128877" progId="PowerPoint.Show.12">
                  <p:embed/>
                </p:oleObj>
              </mc:Choice>
              <mc:Fallback>
                <p:oleObj name="Презентация" r:id="rId4" imgW="4174061" imgH="312887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5017" y="-119270"/>
                        <a:ext cx="914505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43383" y="964096"/>
            <a:ext cx="844826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Функции</a:t>
            </a:r>
            <a:endParaRPr lang="ru-RU" b="1" dirty="0">
              <a:solidFill>
                <a:srgbClr val="003070"/>
              </a:solidFill>
              <a:ea typeface="Verdana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прием </a:t>
            </a:r>
            <a:r>
              <a:rPr lang="ru-RU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информации от СКТ, СКВ, СОСП, САКОР, ВК СВРК, </a:t>
            </a:r>
            <a:r>
              <a:rPr lang="ru-RU" dirty="0" err="1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СВУ</a:t>
            </a:r>
            <a:endParaRPr lang="ru-RU" dirty="0">
              <a:solidFill>
                <a:srgbClr val="003070"/>
              </a:solidFill>
              <a:ea typeface="Verdana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прием </a:t>
            </a:r>
            <a:r>
              <a:rPr lang="ru-RU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информации от СОТТ-2 </a:t>
            </a:r>
            <a:r>
              <a:rPr lang="ru-RU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с </a:t>
            </a:r>
            <a:r>
              <a:rPr lang="ru-RU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последующей выдачей в </a:t>
            </a:r>
            <a:r>
              <a:rPr lang="ru-RU" dirty="0" err="1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СВУ</a:t>
            </a:r>
            <a:endParaRPr lang="ru-RU" dirty="0">
              <a:solidFill>
                <a:srgbClr val="003070"/>
              </a:solidFill>
              <a:ea typeface="Verdana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проведение </a:t>
            </a:r>
            <a:r>
              <a:rPr lang="ru-RU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расчетов по уточнению расхода и места течи в ГЦТ и </a:t>
            </a:r>
            <a:r>
              <a:rPr lang="ru-RU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СТ на </a:t>
            </a:r>
            <a:r>
              <a:rPr lang="ru-RU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основе информации от СКТ и </a:t>
            </a:r>
            <a:r>
              <a:rPr lang="ru-RU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от </a:t>
            </a:r>
            <a:r>
              <a:rPr lang="ru-RU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систем технологического и радиационного контроля АСУ ТП, </a:t>
            </a:r>
            <a:r>
              <a:rPr lang="ru-RU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выдача </a:t>
            </a:r>
            <a:r>
              <a:rPr lang="ru-RU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информации по расходу («интенсивность течи») и месту течи («координата течи»), а также сигнализации о обнаружении течи в </a:t>
            </a:r>
            <a:r>
              <a:rPr lang="ru-RU" dirty="0" err="1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СВУ</a:t>
            </a:r>
            <a:endParaRPr lang="ru-RU" dirty="0">
              <a:solidFill>
                <a:srgbClr val="003070"/>
              </a:solidFill>
              <a:ea typeface="Verdana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совместный </a:t>
            </a:r>
            <a:r>
              <a:rPr lang="ru-RU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анализ вибраций СКВ и СТД ГЦНА для выявления вибрационных </a:t>
            </a:r>
            <a:r>
              <a:rPr lang="ru-RU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аномалий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передача </a:t>
            </a:r>
            <a:r>
              <a:rPr lang="ru-RU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обобщенной информации о собственных неисправностях и о неисправностях СКТ, СКВ, СОСП, САКОР в ВК СВРК и в </a:t>
            </a:r>
            <a:r>
              <a:rPr lang="ru-RU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СВБУ</a:t>
            </a:r>
            <a:endParaRPr lang="ru-RU" dirty="0">
              <a:solidFill>
                <a:srgbClr val="003070"/>
              </a:solidFill>
              <a:ea typeface="Verdana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передача </a:t>
            </a:r>
            <a:r>
              <a:rPr lang="ru-RU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в системы диагностики (СКВ, СОСП, СКТ, САКОР) информации от </a:t>
            </a:r>
            <a:r>
              <a:rPr lang="ru-RU" dirty="0" err="1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СВУ</a:t>
            </a:r>
            <a:r>
              <a:rPr lang="ru-RU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, необходимой для их </a:t>
            </a:r>
            <a:r>
              <a:rPr lang="ru-RU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функционирования</a:t>
            </a:r>
            <a:endParaRPr lang="ru-RU" dirty="0">
              <a:solidFill>
                <a:srgbClr val="003070"/>
              </a:solidFill>
              <a:ea typeface="Verdana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передача </a:t>
            </a:r>
            <a:r>
              <a:rPr lang="ru-RU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обработанной информации от систем оперативной диагностики (СКВ, СОСП, СКТ, САКОР) в </a:t>
            </a:r>
            <a:r>
              <a:rPr lang="ru-RU" dirty="0" err="1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СВУ</a:t>
            </a:r>
            <a:endParaRPr lang="ru-RU" sz="1600" b="1" dirty="0">
              <a:solidFill>
                <a:srgbClr val="00307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9914" y="332169"/>
            <a:ext cx="5511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Назначение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СКД,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ее задачи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79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068403"/>
              </p:ext>
            </p:extLst>
          </p:nvPr>
        </p:nvGraphicFramePr>
        <p:xfrm>
          <a:off x="-5015" y="0"/>
          <a:ext cx="914505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44" name="Презентация" r:id="rId4" imgW="4174061" imgH="3128877" progId="PowerPoint.Show.12">
                  <p:embed/>
                </p:oleObj>
              </mc:Choice>
              <mc:Fallback>
                <p:oleObj name="Презентация" r:id="rId4" imgW="4174061" imgH="312887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5015" y="0"/>
                        <a:ext cx="914505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79914" y="332169"/>
            <a:ext cx="5511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Назначение СКД, ее задачи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789661"/>
              </p:ext>
            </p:extLst>
          </p:nvPr>
        </p:nvGraphicFramePr>
        <p:xfrm>
          <a:off x="344986" y="701501"/>
          <a:ext cx="8446658" cy="5184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45" name="Visio" r:id="rId6" imgW="9170164" imgH="5626911" progId="Visio.Drawing.11">
                  <p:embed/>
                </p:oleObj>
              </mc:Choice>
              <mc:Fallback>
                <p:oleObj name="Visio" r:id="rId6" imgW="9170164" imgH="562691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4986" y="701501"/>
                        <a:ext cx="8446658" cy="5184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795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068403"/>
              </p:ext>
            </p:extLst>
          </p:nvPr>
        </p:nvGraphicFramePr>
        <p:xfrm>
          <a:off x="-5015" y="0"/>
          <a:ext cx="914505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29" name="Презентация" r:id="rId4" imgW="4174061" imgH="3128877" progId="PowerPoint.Show.12">
                  <p:embed/>
                </p:oleObj>
              </mc:Choice>
              <mc:Fallback>
                <p:oleObj name="Презентация" r:id="rId4" imgW="4174061" imgH="312887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5015" y="0"/>
                        <a:ext cx="914505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43383" y="1033670"/>
            <a:ext cx="8448261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Нормативная база </a:t>
            </a:r>
            <a:r>
              <a:rPr lang="ru-RU" b="1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- Концепция "Течь перед разрушением“ </a:t>
            </a:r>
            <a:endParaRPr lang="ru-RU" b="1" dirty="0" smtClean="0">
              <a:solidFill>
                <a:srgbClr val="003070"/>
              </a:solidFill>
              <a:ea typeface="Verdana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dirty="0">
              <a:solidFill>
                <a:srgbClr val="003070"/>
              </a:solidFill>
              <a:ea typeface="Verdana" pitchFamily="34" charset="0"/>
              <a:cs typeface="Arial" pitchFamily="34" charset="0"/>
            </a:endParaRPr>
          </a:p>
          <a:p>
            <a:r>
              <a:rPr lang="ru-RU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Локальные системы контроля течи должны независимо друг от друга с</a:t>
            </a:r>
          </a:p>
          <a:p>
            <a:r>
              <a:rPr lang="ru-RU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программной и аппаратной точки зрения осуществлять функции по контролю течи </a:t>
            </a:r>
            <a:r>
              <a:rPr lang="ru-RU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на основе </a:t>
            </a:r>
            <a:r>
              <a:rPr lang="ru-RU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соответствующих физических принципов, включая измерение </a:t>
            </a:r>
            <a:r>
              <a:rPr lang="ru-RU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контролируемых физических </a:t>
            </a:r>
            <a:r>
              <a:rPr lang="ru-RU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параметров, сбор, хранение и анализ первичных измерительных данных </a:t>
            </a:r>
            <a:r>
              <a:rPr lang="ru-RU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с целью </a:t>
            </a:r>
            <a:r>
              <a:rPr lang="ru-RU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обнаружения и определения параметров течи, </a:t>
            </a:r>
            <a:r>
              <a:rPr lang="ru-RU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выдачу </a:t>
            </a:r>
            <a:r>
              <a:rPr lang="ru-RU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результатов контроля течи </a:t>
            </a:r>
            <a:r>
              <a:rPr lang="ru-RU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в </a:t>
            </a:r>
            <a:r>
              <a:rPr lang="ru-RU" dirty="0" smtClean="0">
                <a:solidFill>
                  <a:schemeClr val="accent2"/>
                </a:solidFill>
                <a:ea typeface="Verdana" pitchFamily="34" charset="0"/>
                <a:cs typeface="Arial" pitchFamily="34" charset="0"/>
              </a:rPr>
              <a:t>интегрирующий </a:t>
            </a:r>
            <a:r>
              <a:rPr lang="ru-RU" dirty="0">
                <a:solidFill>
                  <a:schemeClr val="accent2"/>
                </a:solidFill>
                <a:ea typeface="Verdana" pitchFamily="34" charset="0"/>
                <a:cs typeface="Arial" pitchFamily="34" charset="0"/>
              </a:rPr>
              <a:t>программно-технический комплекс верхнего уровня</a:t>
            </a:r>
            <a:r>
              <a:rPr lang="ru-RU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СКТ</a:t>
            </a:r>
          </a:p>
          <a:p>
            <a:endParaRPr lang="ru-RU" sz="1600" b="1" dirty="0">
              <a:solidFill>
                <a:srgbClr val="003070"/>
              </a:solidFill>
              <a:latin typeface="Arial" panose="020B0604020202020204" pitchFamily="34" charset="0"/>
              <a:ea typeface="Verdana" pitchFamily="34" charset="0"/>
              <a:cs typeface="Arial" pitchFamily="34" charset="0"/>
            </a:endParaRPr>
          </a:p>
          <a:p>
            <a:r>
              <a:rPr lang="ru-RU" sz="1600" dirty="0" smtClean="0">
                <a:solidFill>
                  <a:srgbClr val="686868"/>
                </a:solidFill>
              </a:rPr>
              <a:t>[Источник</a:t>
            </a:r>
            <a:r>
              <a:rPr lang="en-US" sz="1600" dirty="0" smtClean="0">
                <a:solidFill>
                  <a:srgbClr val="686868"/>
                </a:solidFill>
              </a:rPr>
              <a:t>: </a:t>
            </a:r>
            <a:r>
              <a:rPr lang="ru-RU" sz="1600" dirty="0" err="1">
                <a:solidFill>
                  <a:srgbClr val="686868"/>
                </a:solidFill>
              </a:rPr>
              <a:t>РД</a:t>
            </a:r>
            <a:r>
              <a:rPr lang="ru-RU" sz="1600" dirty="0">
                <a:solidFill>
                  <a:srgbClr val="686868"/>
                </a:solidFill>
              </a:rPr>
              <a:t> ЭО </a:t>
            </a:r>
            <a:r>
              <a:rPr lang="ru-RU" sz="1600" dirty="0" smtClean="0">
                <a:solidFill>
                  <a:srgbClr val="686868"/>
                </a:solidFill>
              </a:rPr>
              <a:t>1.1.2.05.0939-2013, п. 5.3.3]</a:t>
            </a:r>
          </a:p>
          <a:p>
            <a:endParaRPr lang="ru-RU" sz="1600" dirty="0">
              <a:solidFill>
                <a:srgbClr val="686868"/>
              </a:solidFill>
            </a:endParaRPr>
          </a:p>
          <a:p>
            <a:r>
              <a:rPr lang="ru-RU" sz="1600" b="1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РМ </a:t>
            </a:r>
            <a:r>
              <a:rPr lang="ru-RU" sz="1600" b="1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СКТ – внедрение на АЭС «Тяньвань» (энергоблоки 1, 2), </a:t>
            </a:r>
            <a:br>
              <a:rPr lang="ru-RU" sz="1600" b="1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	АЭС </a:t>
            </a:r>
            <a:r>
              <a:rPr lang="ru-RU" sz="1600" b="1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«Куданкулам» </a:t>
            </a:r>
            <a:r>
              <a:rPr lang="ru-RU" sz="1600" b="1" dirty="0" smtClean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(энергоблоки 1,2)</a:t>
            </a:r>
            <a:endParaRPr lang="ru-RU" sz="1600" dirty="0" smtClean="0">
              <a:solidFill>
                <a:srgbClr val="686868"/>
              </a:solidFill>
            </a:endParaRPr>
          </a:p>
          <a:p>
            <a:endParaRPr lang="ru-RU" sz="1600" b="1" dirty="0">
              <a:solidFill>
                <a:srgbClr val="00307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9914" y="332169"/>
            <a:ext cx="5511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ru-RU" dirty="0"/>
              <a:t>История создания СКД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068403"/>
              </p:ext>
            </p:extLst>
          </p:nvPr>
        </p:nvGraphicFramePr>
        <p:xfrm>
          <a:off x="-5015" y="0"/>
          <a:ext cx="914505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52" name="Презентация" r:id="rId4" imgW="4174061" imgH="3128877" progId="PowerPoint.Show.12">
                  <p:embed/>
                </p:oleObj>
              </mc:Choice>
              <mc:Fallback>
                <p:oleObj name="Презентация" r:id="rId4" imgW="4174061" imgH="312887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5015" y="0"/>
                        <a:ext cx="914505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43383" y="1033670"/>
            <a:ext cx="844826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В проекте АС для контура теплоносителя реактора должна применяться концепция "течь перед разрушением". Должны быть предусмотрены технические средства и организационные меры, обеспечивающие своевременное обнаружение в трубопроводах контура теплоносителя реактора сквозной трещины...</a:t>
            </a:r>
          </a:p>
          <a:p>
            <a:endParaRPr lang="ru-RU" sz="2000" dirty="0">
              <a:solidFill>
                <a:srgbClr val="003070"/>
              </a:solidFill>
              <a:ea typeface="Verdana" pitchFamily="34" charset="0"/>
              <a:cs typeface="Arial" pitchFamily="34" charset="0"/>
            </a:endParaRPr>
          </a:p>
          <a:p>
            <a:r>
              <a:rPr lang="ru-RU" sz="1600" dirty="0">
                <a:solidFill>
                  <a:srgbClr val="686868"/>
                </a:solidFill>
              </a:rPr>
              <a:t>[Источник</a:t>
            </a:r>
            <a:r>
              <a:rPr lang="en-US" sz="1600" dirty="0">
                <a:solidFill>
                  <a:srgbClr val="686868"/>
                </a:solidFill>
              </a:rPr>
              <a:t>: </a:t>
            </a:r>
            <a:r>
              <a:rPr lang="ru-RU" sz="1600" dirty="0">
                <a:solidFill>
                  <a:srgbClr val="686868"/>
                </a:solidFill>
              </a:rPr>
              <a:t>НП-001-15, п. 3.3.3</a:t>
            </a:r>
            <a:r>
              <a:rPr lang="ru-RU" sz="1600" dirty="0" smtClean="0">
                <a:solidFill>
                  <a:srgbClr val="686868"/>
                </a:solidFill>
              </a:rPr>
              <a:t>]</a:t>
            </a:r>
          </a:p>
          <a:p>
            <a:endParaRPr lang="ru-RU" sz="1600" dirty="0">
              <a:solidFill>
                <a:srgbClr val="686868"/>
              </a:solidFill>
            </a:endParaRPr>
          </a:p>
          <a:p>
            <a:r>
              <a:rPr lang="ru-RU" dirty="0">
                <a:solidFill>
                  <a:srgbClr val="003070"/>
                </a:solidFill>
                <a:ea typeface="Verdana" pitchFamily="34" charset="0"/>
                <a:cs typeface="Arial" pitchFamily="34" charset="0"/>
              </a:rPr>
              <a:t>Проектом РУ должны быть предусмотрены средства и способы обнаружения местонахождения и величины течи теплоносителя первого контура с обоснованной в проекте точностью</a:t>
            </a:r>
          </a:p>
          <a:p>
            <a:endParaRPr lang="ru-RU" dirty="0">
              <a:solidFill>
                <a:srgbClr val="003070"/>
              </a:solidFill>
              <a:ea typeface="Verdana" pitchFamily="34" charset="0"/>
              <a:cs typeface="Arial" pitchFamily="34" charset="0"/>
            </a:endParaRPr>
          </a:p>
          <a:p>
            <a:r>
              <a:rPr lang="ru-RU" sz="1600" dirty="0">
                <a:solidFill>
                  <a:srgbClr val="686868"/>
                </a:solidFill>
              </a:rPr>
              <a:t>[Источник</a:t>
            </a:r>
            <a:r>
              <a:rPr lang="en-US" sz="1600" dirty="0">
                <a:solidFill>
                  <a:srgbClr val="686868"/>
                </a:solidFill>
              </a:rPr>
              <a:t>: </a:t>
            </a:r>
            <a:r>
              <a:rPr lang="ru-RU" sz="1600" dirty="0">
                <a:solidFill>
                  <a:srgbClr val="686868"/>
                </a:solidFill>
              </a:rPr>
              <a:t>НП-082-07, п. 2.5.13]</a:t>
            </a:r>
          </a:p>
          <a:p>
            <a:endParaRPr lang="ru-RU" sz="1600" dirty="0">
              <a:solidFill>
                <a:srgbClr val="686868"/>
              </a:solidFill>
            </a:endParaRPr>
          </a:p>
          <a:p>
            <a:endParaRPr lang="en-US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00307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9914" y="332169"/>
            <a:ext cx="5511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История создания СКД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54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3693</TotalTime>
  <Words>1392</Words>
  <Application>Microsoft Office PowerPoint</Application>
  <PresentationFormat>Экран (4:3)</PresentationFormat>
  <Paragraphs>223</Paragraphs>
  <Slides>28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Times New Roman</vt:lpstr>
      <vt:lpstr>Verdana</vt:lpstr>
      <vt:lpstr>Office Theme</vt:lpstr>
      <vt:lpstr>Презентация</vt:lpstr>
      <vt:lpstr>Visio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Жидков Сергей Викторович</cp:lastModifiedBy>
  <cp:revision>325</cp:revision>
  <cp:lastPrinted>2021-05-24T09:10:43Z</cp:lastPrinted>
  <dcterms:created xsi:type="dcterms:W3CDTF">2014-11-21T11:00:06Z</dcterms:created>
  <dcterms:modified xsi:type="dcterms:W3CDTF">2022-10-26T11:31:31Z</dcterms:modified>
</cp:coreProperties>
</file>